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4" r:id="rId3"/>
    <p:sldId id="280" r:id="rId4"/>
    <p:sldId id="285" r:id="rId5"/>
    <p:sldId id="286" r:id="rId6"/>
    <p:sldId id="290" r:id="rId7"/>
    <p:sldId id="287" r:id="rId8"/>
    <p:sldId id="288" r:id="rId9"/>
    <p:sldId id="289" r:id="rId10"/>
    <p:sldId id="291" r:id="rId11"/>
    <p:sldId id="292" r:id="rId12"/>
    <p:sldId id="294" r:id="rId13"/>
    <p:sldId id="293" r:id="rId14"/>
    <p:sldId id="295" r:id="rId15"/>
    <p:sldId id="303" r:id="rId16"/>
    <p:sldId id="306" r:id="rId17"/>
    <p:sldId id="299" r:id="rId18"/>
    <p:sldId id="304" r:id="rId19"/>
    <p:sldId id="300" r:id="rId20"/>
    <p:sldId id="305" r:id="rId21"/>
    <p:sldId id="301" r:id="rId22"/>
    <p:sldId id="302" r:id="rId23"/>
    <p:sldId id="307" r:id="rId24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Cambria Math" panose="02040503050406030204" pitchFamily="18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60.png>
</file>

<file path=ppt/media/image27.png>
</file>

<file path=ppt/media/image270.png>
</file>

<file path=ppt/media/image28.png>
</file>

<file path=ppt/media/image29.png>
</file>

<file path=ppt/media/image3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49.png>
</file>

<file path=ppt/media/image5.jp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E3892-98D6-40A0-AEE5-70FE7533F0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530459-B7CB-4127-B9FC-FE02A9016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3D42C-4158-4234-A846-67E458CC0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25BFA-204F-46BB-8A57-2638E3822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DE2F6-2B4D-4B36-9234-5F29B6385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3822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78350-C0AE-4459-8750-FE0698D62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771880-A460-47C8-B95F-134649FAFB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9614A-9866-49DC-B552-C5007A674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588E4-BDD3-42AD-9DE5-4580B5A7D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91634-CBA2-4C2C-8077-AEB482B0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159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4804E4-D5CD-422E-BD9A-0F896FBDAC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42CC9-6CB7-4513-9CB3-60B96D2F20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1B4E0-BD33-4E28-9DAC-65AC170A6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02C35-4417-4B64-916A-157D91B08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470E1-362E-429A-B812-0D9F19E9C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3900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D7266-E39E-4CDA-842E-3BA98043F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3F4DE-F43D-451C-8FBF-248AA9220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8D164-403A-408A-8E93-910839250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88519-8EA1-4B94-AAE9-D9E151A1F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8D8B2-7385-4464-BDCC-1AFA103CF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1989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07AA3-19FB-4843-B491-B6CE6C8A8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E9324-84F5-47FD-A1E3-2BE51218F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FB3F8-6AB9-4F5A-9316-7B630F7A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D11CD-880D-44B4-A5B6-1690D653B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59AC3-5E85-46A8-A66B-38B93550A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3178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1DE0C-D0D7-4302-9CD4-2B2449DF2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3B165-39CE-43D0-8BFE-2D35D31688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EA1906-ADEB-4777-8F5F-1052FA005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591FD1-5F9D-4FCE-8070-7B461097C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2227A-21E9-418A-A798-CD0F828E7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7599F-C99D-45A1-A352-BED9C2797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855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9C5D1-7921-4975-B91D-6A57815BC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0F45AD-E0AF-41CD-AAED-58C64927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5D04FF-175F-411D-8295-7676F16444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66D58E-8393-4859-AC74-F406F7780E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5AF399-ED0E-4345-9E0B-DDE921D74E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9902E9-28FE-4875-AD4C-53A671263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0AE6A1-4733-4C8F-8686-D41054390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5DC6CC-CBDA-45BE-B498-2D2464928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7184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4E581-68A5-462D-9ED1-D05E47BCA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0F7F83-4221-43CB-8520-0AACC69B2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C34141-59B0-483C-BE18-87ACEB56E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30DC8F-A5C5-4737-BF7A-17F4E97E0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1355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165D26-C9DF-40AE-84DC-11B6C5F8C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A8544A-2BA2-4727-B512-A16CA20B9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2B30C0-C844-4C17-BC0A-582787528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1710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58FE2-0585-43B7-BBE9-46B85A42C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ED899-CCA0-4DB3-9104-980D3F3DC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5A636-C098-4956-8B90-B6C8270F1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5F4B1B-DAFF-4667-8EF8-4A38E8B33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0B913-8047-4188-B426-08348068B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5561E3-64F8-4A9D-AEF6-C8C1681F4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8074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77003-4137-400F-8EC4-D89606932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F2327F-B20B-412B-A605-231DCF5E7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589B3A-4F40-4BD4-A56A-50C0107A8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8A2A20-7B40-45B0-A0E1-06CE95267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F92EB-FB39-4124-9A5A-3C653BFF0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BED35-8ADA-447C-9ADD-56EAA5301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991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9E4972-5BE0-4DB5-A36B-35A3F62A1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19F8A-BACA-4043-9AF4-3152777E4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2E553-1A39-44B2-B080-19BC6E59DF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48254-494F-43E0-9A27-A84A8885722F}" type="datetimeFigureOut">
              <a:rPr lang="en-GB" smtClean="0"/>
              <a:t>29/10/2021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E68F1E-5ADE-4E49-B96F-89DD0FAA08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52ED0-C263-4AA2-B86B-E2377790E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EBFE4-F91B-42DB-A7A2-68E560A7A2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2458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17" Type="http://schemas.openxmlformats.org/officeDocument/2006/relationships/image" Target="../media/image10.jpg"/><Relationship Id="rId2" Type="http://schemas.openxmlformats.org/officeDocument/2006/relationships/image" Target="../media/image14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4.jpg"/><Relationship Id="rId15" Type="http://schemas.openxmlformats.org/officeDocument/2006/relationships/image" Target="../media/image6.jpg"/><Relationship Id="rId10" Type="http://schemas.openxmlformats.org/officeDocument/2006/relationships/image" Target="../media/image20.png"/><Relationship Id="rId4" Type="http://schemas.openxmlformats.org/officeDocument/2006/relationships/image" Target="../media/image3.jpg"/><Relationship Id="rId9" Type="http://schemas.openxmlformats.org/officeDocument/2006/relationships/image" Target="../media/image19.png"/><Relationship Id="rId1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1.png"/><Relationship Id="rId7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4.jpg"/><Relationship Id="rId10" Type="http://schemas.openxmlformats.org/officeDocument/2006/relationships/image" Target="../media/image5.jpg"/><Relationship Id="rId4" Type="http://schemas.openxmlformats.org/officeDocument/2006/relationships/image" Target="../media/image3.jpg"/><Relationship Id="rId9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9.png"/><Relationship Id="rId7" Type="http://schemas.openxmlformats.org/officeDocument/2006/relationships/image" Target="../media/image4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4.jpg"/><Relationship Id="rId10" Type="http://schemas.openxmlformats.org/officeDocument/2006/relationships/image" Target="../media/image5.jpg"/><Relationship Id="rId4" Type="http://schemas.openxmlformats.org/officeDocument/2006/relationships/image" Target="../media/image3.jpg"/><Relationship Id="rId9" Type="http://schemas.openxmlformats.org/officeDocument/2006/relationships/image" Target="../media/image4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7" Type="http://schemas.openxmlformats.org/officeDocument/2006/relationships/image" Target="../media/image61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FC15A-E901-473A-9760-3601DF56CD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817225"/>
          </a:xfrm>
        </p:spPr>
        <p:txBody>
          <a:bodyPr/>
          <a:lstStyle/>
          <a:p>
            <a:r>
              <a:rPr lang="en-GB" dirty="0"/>
              <a:t>A better way to estimate population sizes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47695D-53AA-4A79-8B35-76AAD9D677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398" y="1921397"/>
            <a:ext cx="7247202" cy="4834919"/>
          </a:xfrm>
          <a:prstGeom prst="rect">
            <a:avLst/>
          </a:prstGeom>
        </p:spPr>
      </p:pic>
      <p:sp>
        <p:nvSpPr>
          <p:cNvPr id="7" name="Google Shape;57;p13">
            <a:extLst>
              <a:ext uri="{FF2B5EF4-FFF2-40B4-BE49-F238E27FC236}">
                <a16:creationId xmlns:a16="http://schemas.microsoft.com/office/drawing/2014/main" id="{36F0974B-B3A0-4383-98AD-D955BB870341}"/>
              </a:ext>
            </a:extLst>
          </p:cNvPr>
          <p:cNvSpPr/>
          <p:nvPr/>
        </p:nvSpPr>
        <p:spPr>
          <a:xfrm>
            <a:off x="4784687" y="1691619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572734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BFBC6C4F-8F94-47E6-A846-2442C4F1A07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52473605"/>
                  </p:ext>
                </p:extLst>
              </p:nvPr>
            </p:nvGraphicFramePr>
            <p:xfrm>
              <a:off x="294440" y="3103070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BFBC6C4F-8F94-47E6-A846-2442C4F1A07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52473605"/>
                  </p:ext>
                </p:extLst>
              </p:nvPr>
            </p:nvGraphicFramePr>
            <p:xfrm>
              <a:off x="294440" y="3103070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489904" t="-109211" r="-326923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504938" t="-109211" r="-179835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590361" t="-109211" r="-75502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924194" t="-109211" r="-1075" b="-127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489904" t="-212000" r="-326923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04938" t="-212000" r="-179835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90361" t="-212000" r="-75502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24194" t="-212000" r="-1075" b="-29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8" name="Rectangle 47">
            <a:extLst>
              <a:ext uri="{FF2B5EF4-FFF2-40B4-BE49-F238E27FC236}">
                <a16:creationId xmlns:a16="http://schemas.microsoft.com/office/drawing/2014/main" id="{A69711FA-290D-41DE-9C83-3472E465BFB5}"/>
              </a:ext>
            </a:extLst>
          </p:cNvPr>
          <p:cNvSpPr/>
          <p:nvPr/>
        </p:nvSpPr>
        <p:spPr>
          <a:xfrm>
            <a:off x="4215384" y="3035808"/>
            <a:ext cx="7767064" cy="16271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5EC68EBB-857A-48F9-9215-0C5BBCACAE90}"/>
              </a:ext>
            </a:extLst>
          </p:cNvPr>
          <p:cNvSpPr/>
          <p:nvPr/>
        </p:nvSpPr>
        <p:spPr>
          <a:xfrm>
            <a:off x="1882065" y="4492426"/>
            <a:ext cx="3767760" cy="1144895"/>
          </a:xfrm>
          <a:prstGeom prst="flowChartProcess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903989-31C7-45E6-874E-264AA587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Time dependent model (or M</a:t>
            </a:r>
            <a:r>
              <a:rPr lang="en-GB" baseline="-25000" dirty="0"/>
              <a:t>t</a:t>
            </a:r>
            <a:r>
              <a:rPr lang="en-GB" dirty="0"/>
              <a:t>)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616ED7C-AD1E-4999-B076-0269959AA5AC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8" y="1464816"/>
                <a:ext cx="10515600" cy="1638254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Time dependent model</a:t>
                </a:r>
              </a:p>
              <a:p>
                <a:r>
                  <a:rPr lang="en-GB" dirty="0"/>
                  <a:t>The probability that we capture an animal depends on the time (e.g. day)</a:t>
                </a:r>
                <a:endParaRPr lang="en-GB" i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/>
                  <a:t>= the capture probability for time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8" y="1464816"/>
                <a:ext cx="10515600" cy="1638254"/>
              </a:xfrm>
              <a:blipFill>
                <a:blip r:embed="rId3"/>
                <a:stretch>
                  <a:fillRect l="-986" t="-8178" b="-63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A close - up of a coin&#10;&#10;Description automatically generated with medium confidence">
            <a:extLst>
              <a:ext uri="{FF2B5EF4-FFF2-40B4-BE49-F238E27FC236}">
                <a16:creationId xmlns:a16="http://schemas.microsoft.com/office/drawing/2014/main" id="{F7A4EA34-73EE-4646-9F60-AC7A5350D6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838" y="4571712"/>
            <a:ext cx="981330" cy="981330"/>
          </a:xfrm>
          <a:prstGeom prst="rect">
            <a:avLst/>
          </a:prstGeom>
        </p:spPr>
      </p:pic>
      <p:pic>
        <p:nvPicPr>
          <p:cNvPr id="14" name="Picture 13" descr="A silver coin with a picture of an elephant on it&#10;&#10;Description automatically generated with medium confidence">
            <a:extLst>
              <a:ext uri="{FF2B5EF4-FFF2-40B4-BE49-F238E27FC236}">
                <a16:creationId xmlns:a16="http://schemas.microsoft.com/office/drawing/2014/main" id="{527AFDBD-C2DF-4DDD-919D-E5F5659CF9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005" y="4573258"/>
            <a:ext cx="981330" cy="97978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4B735A4-C7F9-4C24-9ED6-340C49B3389D}"/>
                  </a:ext>
                </a:extLst>
              </p:cNvPr>
              <p:cNvSpPr txBox="1"/>
              <p:nvPr/>
            </p:nvSpPr>
            <p:spPr>
              <a:xfrm>
                <a:off x="1821188" y="4862322"/>
                <a:ext cx="62865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4B735A4-C7F9-4C24-9ED6-340C49B338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1188" y="4862322"/>
                <a:ext cx="628650" cy="400110"/>
              </a:xfrm>
              <a:prstGeom prst="rect">
                <a:avLst/>
              </a:prstGeom>
              <a:blipFill>
                <a:blip r:embed="rId6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68B85D1-9D39-4021-ACED-3CB2224D064A}"/>
                  </a:ext>
                </a:extLst>
              </p:cNvPr>
              <p:cNvSpPr txBox="1"/>
              <p:nvPr/>
            </p:nvSpPr>
            <p:spPr>
              <a:xfrm>
                <a:off x="4015075" y="4862322"/>
                <a:ext cx="200518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(1−</m:t>
                      </m:r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sz="20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GB" sz="4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68B85D1-9D39-4021-ACED-3CB2224D06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5075" y="4862322"/>
                <a:ext cx="2005186" cy="400110"/>
              </a:xfrm>
              <a:prstGeom prst="rect">
                <a:avLst/>
              </a:prstGeom>
              <a:blipFill>
                <a:blip r:embed="rId7"/>
                <a:stretch>
                  <a:fillRect b="-153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8283F7F-31CD-4B57-B424-B1F5914C7B02}"/>
                  </a:ext>
                </a:extLst>
              </p:cNvPr>
              <p:cNvSpPr txBox="1"/>
              <p:nvPr/>
            </p:nvSpPr>
            <p:spPr>
              <a:xfrm>
                <a:off x="1821188" y="6063449"/>
                <a:ext cx="62865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8283F7F-31CD-4B57-B424-B1F5914C7B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1188" y="6063449"/>
                <a:ext cx="628650" cy="400110"/>
              </a:xfrm>
              <a:prstGeom prst="rect">
                <a:avLst/>
              </a:prstGeom>
              <a:blipFill>
                <a:blip r:embed="rId8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00F5BAE-04B6-4BA7-8FCA-C3BD4BFCCE05}"/>
                  </a:ext>
                </a:extLst>
              </p:cNvPr>
              <p:cNvSpPr txBox="1"/>
              <p:nvPr/>
            </p:nvSpPr>
            <p:spPr>
              <a:xfrm>
                <a:off x="4015075" y="6063449"/>
                <a:ext cx="200518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(1−</m:t>
                      </m:r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GB" sz="20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GB" sz="44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00F5BAE-04B6-4BA7-8FCA-C3BD4BFCCE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5075" y="6063449"/>
                <a:ext cx="2005186" cy="400110"/>
              </a:xfrm>
              <a:prstGeom prst="rect">
                <a:avLst/>
              </a:prstGeom>
              <a:blipFill>
                <a:blip r:embed="rId9"/>
                <a:stretch>
                  <a:fillRect b="-153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801D899-2E2B-4B59-9BA2-EB317B994209}"/>
                  </a:ext>
                </a:extLst>
              </p:cNvPr>
              <p:cNvSpPr txBox="1"/>
              <p:nvPr/>
            </p:nvSpPr>
            <p:spPr>
              <a:xfrm>
                <a:off x="6020261" y="4860776"/>
                <a:ext cx="62865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801D899-2E2B-4B59-9BA2-EB317B9942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0261" y="4860776"/>
                <a:ext cx="628650" cy="400110"/>
              </a:xfrm>
              <a:prstGeom prst="rect">
                <a:avLst/>
              </a:prstGeom>
              <a:blipFill>
                <a:blip r:embed="rId10"/>
                <a:stretch>
                  <a:fillRect b="-757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3B2E816-514E-4977-8BE0-5EC3F9B8A024}"/>
                  </a:ext>
                </a:extLst>
              </p:cNvPr>
              <p:cNvSpPr txBox="1"/>
              <p:nvPr/>
            </p:nvSpPr>
            <p:spPr>
              <a:xfrm>
                <a:off x="8214148" y="4860776"/>
                <a:ext cx="200518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(1−</m:t>
                      </m:r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GB" sz="20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GB" sz="4400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3B2E816-514E-4977-8BE0-5EC3F9B8A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14148" y="4860776"/>
                <a:ext cx="2005186" cy="400110"/>
              </a:xfrm>
              <a:prstGeom prst="rect">
                <a:avLst/>
              </a:prstGeom>
              <a:blipFill>
                <a:blip r:embed="rId11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BE0D77D-3D35-4287-AAD4-F14003BD3DB2}"/>
                  </a:ext>
                </a:extLst>
              </p:cNvPr>
              <p:cNvSpPr txBox="1"/>
              <p:nvPr/>
            </p:nvSpPr>
            <p:spPr>
              <a:xfrm>
                <a:off x="6020261" y="6063449"/>
                <a:ext cx="62865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BE0D77D-3D35-4287-AAD4-F14003BD3D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0261" y="6063449"/>
                <a:ext cx="628650" cy="400110"/>
              </a:xfrm>
              <a:prstGeom prst="rect">
                <a:avLst/>
              </a:prstGeom>
              <a:blipFill>
                <a:blip r:embed="rId12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CAB8862-6E9F-4868-8FB2-8D4D46D74B01}"/>
                  </a:ext>
                </a:extLst>
              </p:cNvPr>
              <p:cNvSpPr txBox="1"/>
              <p:nvPr/>
            </p:nvSpPr>
            <p:spPr>
              <a:xfrm>
                <a:off x="8214148" y="6063449"/>
                <a:ext cx="200518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(1−</m:t>
                      </m:r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GB" sz="20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GB" sz="4400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CAB8862-6E9F-4868-8FB2-8D4D46D74B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14148" y="6063449"/>
                <a:ext cx="2005186" cy="400110"/>
              </a:xfrm>
              <a:prstGeom prst="rect">
                <a:avLst/>
              </a:prstGeom>
              <a:blipFill>
                <a:blip r:embed="rId13"/>
                <a:stretch>
                  <a:fillRect b="-153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90235B2B-1D9B-487D-860F-F2E42FE2ECEC}"/>
              </a:ext>
            </a:extLst>
          </p:cNvPr>
          <p:cNvSpPr/>
          <p:nvPr/>
        </p:nvSpPr>
        <p:spPr>
          <a:xfrm>
            <a:off x="6075830" y="4494989"/>
            <a:ext cx="3767760" cy="1144895"/>
          </a:xfrm>
          <a:prstGeom prst="flowChartProcess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BB874D7F-4C08-4B2E-BD81-59EB92CD4356}"/>
              </a:ext>
            </a:extLst>
          </p:cNvPr>
          <p:cNvSpPr/>
          <p:nvPr/>
        </p:nvSpPr>
        <p:spPr>
          <a:xfrm>
            <a:off x="1876195" y="5691056"/>
            <a:ext cx="3767760" cy="1144895"/>
          </a:xfrm>
          <a:prstGeom prst="flowChartProcess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Flowchart: Process 38">
            <a:extLst>
              <a:ext uri="{FF2B5EF4-FFF2-40B4-BE49-F238E27FC236}">
                <a16:creationId xmlns:a16="http://schemas.microsoft.com/office/drawing/2014/main" id="{4D096D6B-3C32-49CF-BC8C-362F5BC8B8A9}"/>
              </a:ext>
            </a:extLst>
          </p:cNvPr>
          <p:cNvSpPr/>
          <p:nvPr/>
        </p:nvSpPr>
        <p:spPr>
          <a:xfrm>
            <a:off x="6075830" y="5682499"/>
            <a:ext cx="3767760" cy="1144895"/>
          </a:xfrm>
          <a:prstGeom prst="flowChartProcess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" name="Picture 39" descr="A picture containing object, coin&#10;&#10;Description automatically generated">
            <a:extLst>
              <a:ext uri="{FF2B5EF4-FFF2-40B4-BE49-F238E27FC236}">
                <a16:creationId xmlns:a16="http://schemas.microsoft.com/office/drawing/2014/main" id="{08682011-2DE5-440F-AEEC-CAB8E2391ED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841" y="4529650"/>
            <a:ext cx="2119923" cy="1074643"/>
          </a:xfrm>
          <a:prstGeom prst="rect">
            <a:avLst/>
          </a:prstGeom>
        </p:spPr>
      </p:pic>
      <p:pic>
        <p:nvPicPr>
          <p:cNvPr id="42" name="Picture 41" descr="A picture containing coin, object, echinoderm&#10;&#10;Description automatically generated">
            <a:extLst>
              <a:ext uri="{FF2B5EF4-FFF2-40B4-BE49-F238E27FC236}">
                <a16:creationId xmlns:a16="http://schemas.microsoft.com/office/drawing/2014/main" id="{268F0180-7808-4DCC-8E24-E61CE196F7D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838" y="5748585"/>
            <a:ext cx="2039131" cy="1005583"/>
          </a:xfrm>
          <a:prstGeom prst="rect">
            <a:avLst/>
          </a:prstGeom>
        </p:spPr>
      </p:pic>
      <p:pic>
        <p:nvPicPr>
          <p:cNvPr id="45" name="Picture 44" descr="A picture containing coin, ceramic ware, porcelain&#10;&#10;Description automatically generated">
            <a:extLst>
              <a:ext uri="{FF2B5EF4-FFF2-40B4-BE49-F238E27FC236}">
                <a16:creationId xmlns:a16="http://schemas.microsoft.com/office/drawing/2014/main" id="{35194811-EAB7-4FC8-981E-16BBB635F9D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3069" y="5777055"/>
            <a:ext cx="985707" cy="985707"/>
          </a:xfrm>
          <a:prstGeom prst="rect">
            <a:avLst/>
          </a:prstGeom>
        </p:spPr>
      </p:pic>
      <p:pic>
        <p:nvPicPr>
          <p:cNvPr id="47" name="Picture 46" descr="A close - up of a coin&#10;&#10;Description automatically generated with medium confidence">
            <a:extLst>
              <a:ext uri="{FF2B5EF4-FFF2-40B4-BE49-F238E27FC236}">
                <a16:creationId xmlns:a16="http://schemas.microsoft.com/office/drawing/2014/main" id="{71EB9C5E-2AC6-406E-97C6-8D10B334F994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3" r="16456"/>
          <a:stretch/>
        </p:blipFill>
        <p:spPr>
          <a:xfrm>
            <a:off x="6653909" y="5715775"/>
            <a:ext cx="1053591" cy="1092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124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3" grpId="0" animBg="1"/>
      <p:bldP spid="9" grpId="0" build="p"/>
      <p:bldP spid="8" grpId="0"/>
      <p:bldP spid="10" grpId="0"/>
      <p:bldP spid="27" grpId="0"/>
      <p:bldP spid="28" grpId="0"/>
      <p:bldP spid="31" grpId="0"/>
      <p:bldP spid="32" grpId="0"/>
      <p:bldP spid="35" grpId="0"/>
      <p:bldP spid="36" grpId="0"/>
      <p:bldP spid="37" grpId="0" animBg="1"/>
      <p:bldP spid="38" grpId="0" animBg="1"/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3989-31C7-45E6-874E-264AA587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Time dependent model (or M</a:t>
            </a:r>
            <a:r>
              <a:rPr lang="en-GB" baseline="-25000" dirty="0"/>
              <a:t>t</a:t>
            </a:r>
            <a:r>
              <a:rPr lang="en-GB" dirty="0"/>
              <a:t>)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616ED7C-AD1E-4999-B076-0269959AA5AC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FBC6C4F-8F94-47E6-A846-2442C4F1A0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2375394"/>
              </p:ext>
            </p:extLst>
          </p:nvPr>
        </p:nvGraphicFramePr>
        <p:xfrm>
          <a:off x="294440" y="4987939"/>
          <a:ext cx="1160311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0605">
                  <a:extLst>
                    <a:ext uri="{9D8B030D-6E8A-4147-A177-3AD203B41FA5}">
                      <a16:colId xmlns:a16="http://schemas.microsoft.com/office/drawing/2014/main" val="2252460783"/>
                    </a:ext>
                  </a:extLst>
                </a:gridCol>
                <a:gridCol w="2347932">
                  <a:extLst>
                    <a:ext uri="{9D8B030D-6E8A-4147-A177-3AD203B41FA5}">
                      <a16:colId xmlns:a16="http://schemas.microsoft.com/office/drawing/2014/main" val="1760623713"/>
                    </a:ext>
                  </a:extLst>
                </a:gridCol>
                <a:gridCol w="2267992">
                  <a:extLst>
                    <a:ext uri="{9D8B030D-6E8A-4147-A177-3AD203B41FA5}">
                      <a16:colId xmlns:a16="http://schemas.microsoft.com/office/drawing/2014/main" val="1017412797"/>
                    </a:ext>
                  </a:extLst>
                </a:gridCol>
                <a:gridCol w="1261787">
                  <a:extLst>
                    <a:ext uri="{9D8B030D-6E8A-4147-A177-3AD203B41FA5}">
                      <a16:colId xmlns:a16="http://schemas.microsoft.com/office/drawing/2014/main" val="3914953709"/>
                    </a:ext>
                  </a:extLst>
                </a:gridCol>
                <a:gridCol w="1483663">
                  <a:extLst>
                    <a:ext uri="{9D8B030D-6E8A-4147-A177-3AD203B41FA5}">
                      <a16:colId xmlns:a16="http://schemas.microsoft.com/office/drawing/2014/main" val="439126773"/>
                    </a:ext>
                  </a:extLst>
                </a:gridCol>
                <a:gridCol w="1520147">
                  <a:extLst>
                    <a:ext uri="{9D8B030D-6E8A-4147-A177-3AD203B41FA5}">
                      <a16:colId xmlns:a16="http://schemas.microsoft.com/office/drawing/2014/main" val="1760433103"/>
                    </a:ext>
                  </a:extLst>
                </a:gridCol>
                <a:gridCol w="1130989">
                  <a:extLst>
                    <a:ext uri="{9D8B030D-6E8A-4147-A177-3AD203B41FA5}">
                      <a16:colId xmlns:a16="http://schemas.microsoft.com/office/drawing/2014/main" val="352815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Individual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Capture History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dirty="0">
                          <a:solidFill>
                            <a:schemeClr val="tx1"/>
                          </a:solidFill>
                        </a:rPr>
                        <a:t>Corresponds to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Probability outcome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549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Sally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1001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0.6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0.4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0.8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600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Barry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1100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0.2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540925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4440" y="1438204"/>
                <a:ext cx="10515600" cy="1562469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Assume we know that the capture probabilities for each day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𝐷𝑎𝑦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1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𝑐𝑎𝑝𝑡𝑢𝑟𝑒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en-GB" b="1" i="1" dirty="0">
                  <a:solidFill>
                    <a:srgbClr val="7030A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𝐷𝑎𝑦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2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𝑐𝑎𝑝𝑡𝑢𝑟𝑒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</m:oMath>
                  </m:oMathPara>
                </a14:m>
                <a:endParaRPr lang="en-GB" b="1" i="1" dirty="0">
                  <a:solidFill>
                    <a:srgbClr val="7030A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𝐷𝑎𝑦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3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𝑐𝑎𝑝𝑡𝑢𝑟𝑒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𝟔</m:t>
                      </m:r>
                    </m:oMath>
                  </m:oMathPara>
                </a14:m>
                <a:endParaRPr lang="en-GB" b="1" i="1" dirty="0">
                  <a:solidFill>
                    <a:srgbClr val="7030A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𝐷𝑎𝑦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4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𝑐𝑎𝑝𝑡𝑢𝑟𝑒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𝟖</m:t>
                      </m:r>
                    </m:oMath>
                  </m:oMathPara>
                </a14:m>
                <a:endParaRPr lang="en-GB" b="1" i="1" dirty="0">
                  <a:solidFill>
                    <a:srgbClr val="7030A0"/>
                  </a:solidFill>
                </a:endParaRP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4440" y="1438204"/>
                <a:ext cx="10515600" cy="1562469"/>
              </a:xfrm>
              <a:blipFill>
                <a:blip r:embed="rId2"/>
                <a:stretch>
                  <a:fillRect l="-754" t="-8203" b="-27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7">
                <a:extLst>
                  <a:ext uri="{FF2B5EF4-FFF2-40B4-BE49-F238E27FC236}">
                    <a16:creationId xmlns:a16="http://schemas.microsoft.com/office/drawing/2014/main" id="{B4FA0F93-E9B2-454B-8F46-4E93F323EF4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56910848"/>
                  </p:ext>
                </p:extLst>
              </p:nvPr>
            </p:nvGraphicFramePr>
            <p:xfrm>
              <a:off x="294440" y="3095060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7">
                <a:extLst>
                  <a:ext uri="{FF2B5EF4-FFF2-40B4-BE49-F238E27FC236}">
                    <a16:creationId xmlns:a16="http://schemas.microsoft.com/office/drawing/2014/main" id="{B4FA0F93-E9B2-454B-8F46-4E93F323EF4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56910848"/>
                  </p:ext>
                </p:extLst>
              </p:nvPr>
            </p:nvGraphicFramePr>
            <p:xfrm>
              <a:off x="294440" y="3095060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489904" t="-107895" r="-326923" b="-1289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504938" t="-107895" r="-179835" b="-1289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590361" t="-107895" r="-75502" b="-1289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924194" t="-107895" r="-1075" b="-1289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489904" t="-210667" r="-326923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04938" t="-210667" r="-179835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90361" t="-210667" r="-75502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924194" t="-210667" r="-1075" b="-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627784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3989-31C7-45E6-874E-264AA587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Heterogeneity model (or </a:t>
            </a:r>
            <a:r>
              <a:rPr lang="en-GB" dirty="0" err="1"/>
              <a:t>M</a:t>
            </a:r>
            <a:r>
              <a:rPr lang="en-GB" baseline="-25000" dirty="0" err="1"/>
              <a:t>h</a:t>
            </a:r>
            <a:r>
              <a:rPr lang="en-GB" dirty="0"/>
              <a:t>)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616ED7C-AD1E-4999-B076-0269959AA5AC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BFBC6C4F-8F94-47E6-A846-2442C4F1A07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34133980"/>
                  </p:ext>
                </p:extLst>
              </p:nvPr>
            </p:nvGraphicFramePr>
            <p:xfrm>
              <a:off x="294440" y="3103070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BFBC6C4F-8F94-47E6-A846-2442C4F1A07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34133980"/>
                  </p:ext>
                </p:extLst>
              </p:nvPr>
            </p:nvGraphicFramePr>
            <p:xfrm>
              <a:off x="294440" y="3103070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489904" t="-109211" r="-326923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504938" t="-109211" r="-179835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590361" t="-109211" r="-75502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924194" t="-109211" r="-1075" b="-127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489904" t="-212000" r="-326923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04938" t="-212000" r="-179835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90361" t="-212000" r="-75502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24194" t="-212000" r="-1075" b="-29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8" y="1464816"/>
                <a:ext cx="10515600" cy="1638254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Treats each individual uniquely</a:t>
                </a:r>
              </a:p>
              <a:p>
                <a:r>
                  <a:rPr lang="en-GB" dirty="0"/>
                  <a:t>The probability that we capture an animal depends on the individual</a:t>
                </a:r>
                <a:endParaRPr lang="en-GB" i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= the capture probability for individual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dirty="0"/>
                  <a:t> </a:t>
                </a:r>
              </a:p>
              <a:p>
                <a:pPr lvl="1"/>
                <a:r>
                  <a:rPr lang="en-GB" dirty="0"/>
                  <a:t>(e.g.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GB" dirty="0"/>
                  <a:t> is Sally’s capture probability)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8" y="1464816"/>
                <a:ext cx="10515600" cy="1638254"/>
              </a:xfrm>
              <a:blipFill>
                <a:blip r:embed="rId3"/>
                <a:stretch>
                  <a:fillRect l="-986" t="-8178" b="-743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A close - up of a coin&#10;&#10;Description automatically generated with medium confidence">
            <a:extLst>
              <a:ext uri="{FF2B5EF4-FFF2-40B4-BE49-F238E27FC236}">
                <a16:creationId xmlns:a16="http://schemas.microsoft.com/office/drawing/2014/main" id="{C20775EC-DD30-4542-9A87-9FA2868D89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330" y="5255690"/>
            <a:ext cx="1044629" cy="1044629"/>
          </a:xfrm>
          <a:prstGeom prst="rect">
            <a:avLst/>
          </a:prstGeom>
        </p:spPr>
      </p:pic>
      <p:pic>
        <p:nvPicPr>
          <p:cNvPr id="10" name="Picture 9" descr="A silver coin with a picture of an elephant on it&#10;&#10;Description automatically generated with medium confidence">
            <a:extLst>
              <a:ext uri="{FF2B5EF4-FFF2-40B4-BE49-F238E27FC236}">
                <a16:creationId xmlns:a16="http://schemas.microsoft.com/office/drawing/2014/main" id="{3C7079CE-D0F1-4463-BAE6-26BA622063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959" y="5255690"/>
            <a:ext cx="1044629" cy="104298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460A705-9CEB-4CB1-8E5C-4E913B774F2D}"/>
                  </a:ext>
                </a:extLst>
              </p:cNvPr>
              <p:cNvSpPr txBox="1"/>
              <p:nvPr/>
            </p:nvSpPr>
            <p:spPr>
              <a:xfrm>
                <a:off x="2033706" y="5534126"/>
                <a:ext cx="48640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460A705-9CEB-4CB1-8E5C-4E913B774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3706" y="5534126"/>
                <a:ext cx="486408" cy="400110"/>
              </a:xfrm>
              <a:prstGeom prst="rect">
                <a:avLst/>
              </a:prstGeom>
              <a:blipFill>
                <a:blip r:embed="rId6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9C78771-92EA-4D78-BE27-9D0749BE7CB4}"/>
                  </a:ext>
                </a:extLst>
              </p:cNvPr>
              <p:cNvSpPr txBox="1"/>
              <p:nvPr/>
            </p:nvSpPr>
            <p:spPr>
              <a:xfrm>
                <a:off x="6145717" y="5596488"/>
                <a:ext cx="36258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9C78771-92EA-4D78-BE27-9D0749BE7C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5717" y="5596488"/>
                <a:ext cx="362586" cy="400110"/>
              </a:xfrm>
              <a:prstGeom prst="rect">
                <a:avLst/>
              </a:prstGeom>
              <a:blipFill>
                <a:blip r:embed="rId7"/>
                <a:stretch>
                  <a:fillRect r="-15000" b="-757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9B1D30-9E79-4CB0-A77D-41A392DBAD55}"/>
                  </a:ext>
                </a:extLst>
              </p:cNvPr>
              <p:cNvSpPr txBox="1"/>
              <p:nvPr/>
            </p:nvSpPr>
            <p:spPr>
              <a:xfrm>
                <a:off x="4703588" y="5534126"/>
                <a:ext cx="48640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en-GB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9B1D30-9E79-4CB0-A77D-41A392DBAD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3588" y="5534126"/>
                <a:ext cx="486408" cy="400110"/>
              </a:xfrm>
              <a:prstGeom prst="rect">
                <a:avLst/>
              </a:prstGeom>
              <a:blipFill>
                <a:blip r:embed="rId8"/>
                <a:stretch>
                  <a:fillRect l="-6329" r="-131646" b="-153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14FEEB1-5605-4576-B62A-736BDE9D82DA}"/>
                  </a:ext>
                </a:extLst>
              </p:cNvPr>
              <p:cNvSpPr txBox="1"/>
              <p:nvPr/>
            </p:nvSpPr>
            <p:spPr>
              <a:xfrm>
                <a:off x="8753688" y="5566915"/>
                <a:ext cx="36258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GB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14FEEB1-5605-4576-B62A-736BDE9D82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3688" y="5566915"/>
                <a:ext cx="362586" cy="400110"/>
              </a:xfrm>
              <a:prstGeom prst="rect">
                <a:avLst/>
              </a:prstGeom>
              <a:blipFill>
                <a:blip r:embed="rId9"/>
                <a:stretch>
                  <a:fillRect l="-8475" r="-218644" b="-1515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Picture 17" descr="A picture containing object, coin&#10;&#10;Description automatically generated">
            <a:extLst>
              <a:ext uri="{FF2B5EF4-FFF2-40B4-BE49-F238E27FC236}">
                <a16:creationId xmlns:a16="http://schemas.microsoft.com/office/drawing/2014/main" id="{B80EFCE7-6E70-4BB1-892F-751816619DB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430" y="5229649"/>
            <a:ext cx="2119923" cy="1074643"/>
          </a:xfrm>
          <a:prstGeom prst="rect">
            <a:avLst/>
          </a:prstGeom>
        </p:spPr>
      </p:pic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7C9E817A-20EF-4EA4-80A3-955FAA869D99}"/>
              </a:ext>
            </a:extLst>
          </p:cNvPr>
          <p:cNvSpPr/>
          <p:nvPr/>
        </p:nvSpPr>
        <p:spPr>
          <a:xfrm>
            <a:off x="2033706" y="5194522"/>
            <a:ext cx="3767760" cy="1144895"/>
          </a:xfrm>
          <a:prstGeom prst="flowChartProcess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CCFAF3FF-59B2-4C32-93C7-BB9C89241E11}"/>
              </a:ext>
            </a:extLst>
          </p:cNvPr>
          <p:cNvSpPr/>
          <p:nvPr/>
        </p:nvSpPr>
        <p:spPr>
          <a:xfrm>
            <a:off x="6083806" y="5194522"/>
            <a:ext cx="3767760" cy="1144895"/>
          </a:xfrm>
          <a:prstGeom prst="flowChartProcess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5644D0F-0FB5-4389-A59E-64CDE5F83F36}"/>
              </a:ext>
            </a:extLst>
          </p:cNvPr>
          <p:cNvSpPr/>
          <p:nvPr/>
        </p:nvSpPr>
        <p:spPr>
          <a:xfrm>
            <a:off x="4215384" y="3035808"/>
            <a:ext cx="7767064" cy="16271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3639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1" grpId="0"/>
      <p:bldP spid="13" grpId="0"/>
      <p:bldP spid="15" grpId="0"/>
      <p:bldP spid="17" grpId="0"/>
      <p:bldP spid="19" grpId="0" animBg="1"/>
      <p:bldP spid="20" grpId="0" animBg="1"/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3989-31C7-45E6-874E-264AA587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Heterogeneity model (or </a:t>
            </a:r>
            <a:r>
              <a:rPr lang="en-GB" dirty="0" err="1"/>
              <a:t>M</a:t>
            </a:r>
            <a:r>
              <a:rPr lang="en-GB" baseline="-25000" dirty="0" err="1"/>
              <a:t>h</a:t>
            </a:r>
            <a:r>
              <a:rPr lang="en-GB" dirty="0"/>
              <a:t>)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616ED7C-AD1E-4999-B076-0269959AA5AC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FBC6C4F-8F94-47E6-A846-2442C4F1A0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014337"/>
              </p:ext>
            </p:extLst>
          </p:nvPr>
        </p:nvGraphicFramePr>
        <p:xfrm>
          <a:off x="294440" y="4987939"/>
          <a:ext cx="1160311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0605">
                  <a:extLst>
                    <a:ext uri="{9D8B030D-6E8A-4147-A177-3AD203B41FA5}">
                      <a16:colId xmlns:a16="http://schemas.microsoft.com/office/drawing/2014/main" val="2252460783"/>
                    </a:ext>
                  </a:extLst>
                </a:gridCol>
                <a:gridCol w="2347932">
                  <a:extLst>
                    <a:ext uri="{9D8B030D-6E8A-4147-A177-3AD203B41FA5}">
                      <a16:colId xmlns:a16="http://schemas.microsoft.com/office/drawing/2014/main" val="1760623713"/>
                    </a:ext>
                  </a:extLst>
                </a:gridCol>
                <a:gridCol w="2267992">
                  <a:extLst>
                    <a:ext uri="{9D8B030D-6E8A-4147-A177-3AD203B41FA5}">
                      <a16:colId xmlns:a16="http://schemas.microsoft.com/office/drawing/2014/main" val="1017412797"/>
                    </a:ext>
                  </a:extLst>
                </a:gridCol>
                <a:gridCol w="1261787">
                  <a:extLst>
                    <a:ext uri="{9D8B030D-6E8A-4147-A177-3AD203B41FA5}">
                      <a16:colId xmlns:a16="http://schemas.microsoft.com/office/drawing/2014/main" val="3914953709"/>
                    </a:ext>
                  </a:extLst>
                </a:gridCol>
                <a:gridCol w="1483663">
                  <a:extLst>
                    <a:ext uri="{9D8B030D-6E8A-4147-A177-3AD203B41FA5}">
                      <a16:colId xmlns:a16="http://schemas.microsoft.com/office/drawing/2014/main" val="439126773"/>
                    </a:ext>
                  </a:extLst>
                </a:gridCol>
                <a:gridCol w="1520147">
                  <a:extLst>
                    <a:ext uri="{9D8B030D-6E8A-4147-A177-3AD203B41FA5}">
                      <a16:colId xmlns:a16="http://schemas.microsoft.com/office/drawing/2014/main" val="1760433103"/>
                    </a:ext>
                  </a:extLst>
                </a:gridCol>
                <a:gridCol w="1130989">
                  <a:extLst>
                    <a:ext uri="{9D8B030D-6E8A-4147-A177-3AD203B41FA5}">
                      <a16:colId xmlns:a16="http://schemas.microsoft.com/office/drawing/2014/main" val="352815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Individual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Capture History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dirty="0">
                          <a:solidFill>
                            <a:schemeClr val="tx1"/>
                          </a:solidFill>
                        </a:rPr>
                        <a:t>Corresponds to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Probability outcome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549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Sally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1001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0.6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0.6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0.4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600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Barry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1100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0.5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540925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4440" y="1438204"/>
                <a:ext cx="10515600" cy="156246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Assume we know that the capture probabilities for </a:t>
                </a:r>
                <a:r>
                  <a:rPr lang="en-GB"/>
                  <a:t>each individual</a:t>
                </a: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𝑆𝑎𝑙𝑙𝑦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𝑐𝑎𝑝𝑡𝑢𝑟𝑒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GB" b="0" i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</m:oMath>
                  </m:oMathPara>
                </a14:m>
                <a:endParaRPr lang="en-GB" b="1" i="1" dirty="0">
                  <a:solidFill>
                    <a:srgbClr val="7030A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𝐵𝑎𝑟𝑟𝑦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𝑐𝑎𝑝𝑡𝑢𝑟𝑒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𝟓</m:t>
                      </m:r>
                    </m:oMath>
                  </m:oMathPara>
                </a14:m>
                <a:endParaRPr lang="en-GB" b="1" i="1" dirty="0">
                  <a:solidFill>
                    <a:srgbClr val="7030A0"/>
                  </a:solidFill>
                </a:endParaRP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4440" y="1438204"/>
                <a:ext cx="10515600" cy="1562469"/>
              </a:xfrm>
              <a:blipFill>
                <a:blip r:embed="rId2"/>
                <a:stretch>
                  <a:fillRect l="-1159" t="-66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7">
                <a:extLst>
                  <a:ext uri="{FF2B5EF4-FFF2-40B4-BE49-F238E27FC236}">
                    <a16:creationId xmlns:a16="http://schemas.microsoft.com/office/drawing/2014/main" id="{B4FA0F93-E9B2-454B-8F46-4E93F323EF4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23883558"/>
                  </p:ext>
                </p:extLst>
              </p:nvPr>
            </p:nvGraphicFramePr>
            <p:xfrm>
              <a:off x="294440" y="3095060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7">
                <a:extLst>
                  <a:ext uri="{FF2B5EF4-FFF2-40B4-BE49-F238E27FC236}">
                    <a16:creationId xmlns:a16="http://schemas.microsoft.com/office/drawing/2014/main" id="{B4FA0F93-E9B2-454B-8F46-4E93F323EF4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23883558"/>
                  </p:ext>
                </p:extLst>
              </p:nvPr>
            </p:nvGraphicFramePr>
            <p:xfrm>
              <a:off x="294440" y="3095060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489904" t="-107895" r="-326923" b="-1289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504938" t="-107895" r="-179835" b="-1289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590361" t="-107895" r="-75502" b="-1289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924194" t="-107895" r="-1075" b="-1289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489904" t="-210667" r="-326923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04938" t="-210667" r="-179835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90361" t="-210667" r="-75502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924194" t="-210667" r="-1075" b="-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736511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3989-31C7-45E6-874E-264AA587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Behavioural model (or M</a:t>
            </a:r>
            <a:r>
              <a:rPr lang="en-GB" baseline="-25000" dirty="0"/>
              <a:t>b</a:t>
            </a:r>
            <a:r>
              <a:rPr lang="en-GB" dirty="0"/>
              <a:t>)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616ED7C-AD1E-4999-B076-0269959AA5AC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BFBC6C4F-8F94-47E6-A846-2442C4F1A07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15440136"/>
                  </p:ext>
                </p:extLst>
              </p:nvPr>
            </p:nvGraphicFramePr>
            <p:xfrm>
              <a:off x="294440" y="3103070"/>
              <a:ext cx="11603115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Harry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0011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/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GB" sz="2400" dirty="0" smtClean="0"/>
                                  <m:t>(1−</m:t>
                                </m:r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m:rPr>
                                    <m:nor/>
                                  </m:rPr>
                                  <a:rPr lang="en-GB" sz="2400" b="0" dirty="0">
                                    <a:solidFill>
                                      <a:schemeClr val="tx1"/>
                                    </a:solidFill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7705978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BFBC6C4F-8F94-47E6-A846-2442C4F1A07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15440136"/>
                  </p:ext>
                </p:extLst>
              </p:nvPr>
            </p:nvGraphicFramePr>
            <p:xfrm>
              <a:off x="294440" y="3103070"/>
              <a:ext cx="11603115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489904" t="-109211" r="-326923" b="-2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504938" t="-109211" r="-179835" b="-2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590361" t="-109211" r="-75502" b="-2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924194" t="-109211" r="-1075" b="-2263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489904" t="-212000" r="-326923" b="-1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04938" t="-212000" r="-179835" b="-1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90361" t="-212000" r="-75502" b="-1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24194" t="-212000" r="-1075" b="-129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Harry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0011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489904" t="-312000" r="-326923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04938" t="-312000" r="-179835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90361" t="-312000" r="-75502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24194" t="-312000" r="-1075" b="-29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705978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8" y="1464816"/>
                <a:ext cx="10515600" cy="1638254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The probability that we capture an animal varies depending on the past experience of the animal</a:t>
                </a:r>
                <a:endParaRPr lang="en-GB" i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GB" dirty="0"/>
                  <a:t>= the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capture</a:t>
                </a:r>
                <a:r>
                  <a:rPr lang="en-GB" dirty="0"/>
                  <a:t> probability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dirty="0"/>
                  <a:t>= the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recapture </a:t>
                </a:r>
                <a:r>
                  <a:rPr lang="en-GB" dirty="0"/>
                  <a:t>probability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8" y="1464816"/>
                <a:ext cx="10515600" cy="1638254"/>
              </a:xfrm>
              <a:blipFill>
                <a:blip r:embed="rId3"/>
                <a:stretch>
                  <a:fillRect l="-986" t="-817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A close - up of a coin&#10;&#10;Description automatically generated with medium confidence">
            <a:extLst>
              <a:ext uri="{FF2B5EF4-FFF2-40B4-BE49-F238E27FC236}">
                <a16:creationId xmlns:a16="http://schemas.microsoft.com/office/drawing/2014/main" id="{C20775EC-DD30-4542-9A87-9FA2868D89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330" y="5255690"/>
            <a:ext cx="1044629" cy="1044629"/>
          </a:xfrm>
          <a:prstGeom prst="rect">
            <a:avLst/>
          </a:prstGeom>
        </p:spPr>
      </p:pic>
      <p:pic>
        <p:nvPicPr>
          <p:cNvPr id="10" name="Picture 9" descr="A silver coin with a picture of an elephant on it&#10;&#10;Description automatically generated with medium confidence">
            <a:extLst>
              <a:ext uri="{FF2B5EF4-FFF2-40B4-BE49-F238E27FC236}">
                <a16:creationId xmlns:a16="http://schemas.microsoft.com/office/drawing/2014/main" id="{3C7079CE-D0F1-4463-BAE6-26BA622063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959" y="5255690"/>
            <a:ext cx="1044629" cy="104298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460A705-9CEB-4CB1-8E5C-4E913B774F2D}"/>
                  </a:ext>
                </a:extLst>
              </p:cNvPr>
              <p:cNvSpPr txBox="1"/>
              <p:nvPr/>
            </p:nvSpPr>
            <p:spPr>
              <a:xfrm>
                <a:off x="2033706" y="5534126"/>
                <a:ext cx="48640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460A705-9CEB-4CB1-8E5C-4E913B774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3706" y="5534126"/>
                <a:ext cx="486408" cy="400110"/>
              </a:xfrm>
              <a:prstGeom prst="rect">
                <a:avLst/>
              </a:prstGeom>
              <a:blipFill>
                <a:blip r:embed="rId6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9C78771-92EA-4D78-BE27-9D0749BE7CB4}"/>
                  </a:ext>
                </a:extLst>
              </p:cNvPr>
              <p:cNvSpPr txBox="1"/>
              <p:nvPr/>
            </p:nvSpPr>
            <p:spPr>
              <a:xfrm>
                <a:off x="6145717" y="5596488"/>
                <a:ext cx="36258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9C78771-92EA-4D78-BE27-9D0749BE7C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5717" y="5596488"/>
                <a:ext cx="362586" cy="400110"/>
              </a:xfrm>
              <a:prstGeom prst="rect">
                <a:avLst/>
              </a:prstGeom>
              <a:blipFill>
                <a:blip r:embed="rId7"/>
                <a:stretch>
                  <a:fillRect b="-757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9B1D30-9E79-4CB0-A77D-41A392DBAD55}"/>
                  </a:ext>
                </a:extLst>
              </p:cNvPr>
              <p:cNvSpPr txBox="1"/>
              <p:nvPr/>
            </p:nvSpPr>
            <p:spPr>
              <a:xfrm>
                <a:off x="4703588" y="5534126"/>
                <a:ext cx="48640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GB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9B1D30-9E79-4CB0-A77D-41A392DBAD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3588" y="5534126"/>
                <a:ext cx="486408" cy="400110"/>
              </a:xfrm>
              <a:prstGeom prst="rect">
                <a:avLst/>
              </a:prstGeom>
              <a:blipFill>
                <a:blip r:embed="rId8"/>
                <a:stretch>
                  <a:fillRect l="-6329" r="-130380" b="-153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14FEEB1-5605-4576-B62A-736BDE9D82DA}"/>
                  </a:ext>
                </a:extLst>
              </p:cNvPr>
              <p:cNvSpPr txBox="1"/>
              <p:nvPr/>
            </p:nvSpPr>
            <p:spPr>
              <a:xfrm>
                <a:off x="8753688" y="5566915"/>
                <a:ext cx="36258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GB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14FEEB1-5605-4576-B62A-736BDE9D82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3688" y="5566915"/>
                <a:ext cx="362586" cy="400110"/>
              </a:xfrm>
              <a:prstGeom prst="rect">
                <a:avLst/>
              </a:prstGeom>
              <a:blipFill>
                <a:blip r:embed="rId9"/>
                <a:stretch>
                  <a:fillRect l="-8475" r="-210169" b="-1515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Picture 17" descr="A picture containing object, coin&#10;&#10;Description automatically generated">
            <a:extLst>
              <a:ext uri="{FF2B5EF4-FFF2-40B4-BE49-F238E27FC236}">
                <a16:creationId xmlns:a16="http://schemas.microsoft.com/office/drawing/2014/main" id="{B80EFCE7-6E70-4BB1-892F-751816619DB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430" y="5229649"/>
            <a:ext cx="2119923" cy="1074643"/>
          </a:xfrm>
          <a:prstGeom prst="rect">
            <a:avLst/>
          </a:prstGeom>
        </p:spPr>
      </p:pic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7C9E817A-20EF-4EA4-80A3-955FAA869D99}"/>
              </a:ext>
            </a:extLst>
          </p:cNvPr>
          <p:cNvSpPr/>
          <p:nvPr/>
        </p:nvSpPr>
        <p:spPr>
          <a:xfrm>
            <a:off x="2033706" y="5194522"/>
            <a:ext cx="3767760" cy="1144895"/>
          </a:xfrm>
          <a:prstGeom prst="flowChartProcess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CCFAF3FF-59B2-4C32-93C7-BB9C89241E11}"/>
              </a:ext>
            </a:extLst>
          </p:cNvPr>
          <p:cNvSpPr/>
          <p:nvPr/>
        </p:nvSpPr>
        <p:spPr>
          <a:xfrm>
            <a:off x="6083806" y="5194522"/>
            <a:ext cx="3767760" cy="1144895"/>
          </a:xfrm>
          <a:prstGeom prst="flowChartProcess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3DD3127-F0A7-4A45-A5D9-1AD962B274A8}"/>
              </a:ext>
            </a:extLst>
          </p:cNvPr>
          <p:cNvSpPr/>
          <p:nvPr/>
        </p:nvSpPr>
        <p:spPr>
          <a:xfrm>
            <a:off x="4215384" y="3035808"/>
            <a:ext cx="7767064" cy="200253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93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1" grpId="0"/>
      <p:bldP spid="13" grpId="0"/>
      <p:bldP spid="15" grpId="0"/>
      <p:bldP spid="17" grpId="0"/>
      <p:bldP spid="19" grpId="0" animBg="1"/>
      <p:bldP spid="20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3989-31C7-45E6-874E-264AA587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Behavioural model (or M</a:t>
            </a:r>
            <a:r>
              <a:rPr lang="en-GB" baseline="-25000" dirty="0"/>
              <a:t>b</a:t>
            </a:r>
            <a:r>
              <a:rPr lang="en-GB" dirty="0"/>
              <a:t>)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616ED7C-AD1E-4999-B076-0269959AA5AC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8" y="1464816"/>
                <a:ext cx="10515600" cy="163825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Assume we know the capture and recapture probabilities: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GB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𝑎𝑝𝑡𝑢𝑟𝑒</m:t>
                    </m:r>
                    <m:r>
                      <a:rPr lang="en-GB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𝑟𝑎𝑡𝑒</m:t>
                    </m:r>
                    <m:r>
                      <a:rPr lang="en-GB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GB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GB" b="1" i="1" dirty="0">
                    <a:solidFill>
                      <a:srgbClr val="7030A0"/>
                    </a:solidFill>
                  </a:rPr>
                  <a:t>4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GB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𝑅𝑒</m:t>
                      </m:r>
                      <m:r>
                        <a:rPr lang="en-GB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𝑐𝑎𝑝𝑡𝑢𝑟𝑒</m:t>
                      </m:r>
                      <m:r>
                        <a:rPr lang="en-GB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GB" b="1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GB" b="1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GB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𝟕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8" y="1464816"/>
                <a:ext cx="10515600" cy="1638254"/>
              </a:xfrm>
              <a:blipFill>
                <a:blip r:embed="rId2"/>
                <a:stretch>
                  <a:fillRect l="-1159" t="-594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2" name="Table 7">
                <a:extLst>
                  <a:ext uri="{FF2B5EF4-FFF2-40B4-BE49-F238E27FC236}">
                    <a16:creationId xmlns:a16="http://schemas.microsoft.com/office/drawing/2014/main" id="{9D92EA6B-7D25-4E5C-BEAB-CCD9E4A8992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81250728"/>
                  </p:ext>
                </p:extLst>
              </p:nvPr>
            </p:nvGraphicFramePr>
            <p:xfrm>
              <a:off x="294439" y="2824110"/>
              <a:ext cx="11603115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Harry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0011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/>
                            <a:t>(1-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GB" sz="2400" dirty="0" smtClean="0"/>
                                  <m:t>(1−</m:t>
                                </m:r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m:rPr>
                                    <m:nor/>
                                  </m:rPr>
                                  <a:rPr lang="en-GB" sz="2400" b="0" dirty="0">
                                    <a:solidFill>
                                      <a:schemeClr val="tx1"/>
                                    </a:solidFill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7705978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2" name="Table 7">
                <a:extLst>
                  <a:ext uri="{FF2B5EF4-FFF2-40B4-BE49-F238E27FC236}">
                    <a16:creationId xmlns:a16="http://schemas.microsoft.com/office/drawing/2014/main" id="{9D92EA6B-7D25-4E5C-BEAB-CCD9E4A8992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81250728"/>
                  </p:ext>
                </p:extLst>
              </p:nvPr>
            </p:nvGraphicFramePr>
            <p:xfrm>
              <a:off x="294439" y="2824110"/>
              <a:ext cx="11603115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489904" t="-109211" r="-326923" b="-2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504938" t="-109211" r="-179835" b="-2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590361" t="-109211" r="-75502" b="-2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924194" t="-109211" r="-1075" b="-2263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489904" t="-212000" r="-326923" b="-1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04938" t="-212000" r="-179835" b="-1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90361" t="-212000" r="-75502" b="-1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924194" t="-212000" r="-1075" b="-129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Harry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0011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489904" t="-312000" r="-326923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04938" t="-312000" r="-179835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90361" t="-312000" r="-75502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924194" t="-312000" r="-1075" b="-29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7059783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23" name="Table 7">
            <a:extLst>
              <a:ext uri="{FF2B5EF4-FFF2-40B4-BE49-F238E27FC236}">
                <a16:creationId xmlns:a16="http://schemas.microsoft.com/office/drawing/2014/main" id="{70A8CBCB-ED22-4482-8D9C-3D709D1929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7043424"/>
              </p:ext>
            </p:extLst>
          </p:nvPr>
        </p:nvGraphicFramePr>
        <p:xfrm>
          <a:off x="294438" y="4738034"/>
          <a:ext cx="11603115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0605">
                  <a:extLst>
                    <a:ext uri="{9D8B030D-6E8A-4147-A177-3AD203B41FA5}">
                      <a16:colId xmlns:a16="http://schemas.microsoft.com/office/drawing/2014/main" val="2252460783"/>
                    </a:ext>
                  </a:extLst>
                </a:gridCol>
                <a:gridCol w="2347932">
                  <a:extLst>
                    <a:ext uri="{9D8B030D-6E8A-4147-A177-3AD203B41FA5}">
                      <a16:colId xmlns:a16="http://schemas.microsoft.com/office/drawing/2014/main" val="1760623713"/>
                    </a:ext>
                  </a:extLst>
                </a:gridCol>
                <a:gridCol w="2267992">
                  <a:extLst>
                    <a:ext uri="{9D8B030D-6E8A-4147-A177-3AD203B41FA5}">
                      <a16:colId xmlns:a16="http://schemas.microsoft.com/office/drawing/2014/main" val="1017412797"/>
                    </a:ext>
                  </a:extLst>
                </a:gridCol>
                <a:gridCol w="1261787">
                  <a:extLst>
                    <a:ext uri="{9D8B030D-6E8A-4147-A177-3AD203B41FA5}">
                      <a16:colId xmlns:a16="http://schemas.microsoft.com/office/drawing/2014/main" val="3914953709"/>
                    </a:ext>
                  </a:extLst>
                </a:gridCol>
                <a:gridCol w="1483663">
                  <a:extLst>
                    <a:ext uri="{9D8B030D-6E8A-4147-A177-3AD203B41FA5}">
                      <a16:colId xmlns:a16="http://schemas.microsoft.com/office/drawing/2014/main" val="439126773"/>
                    </a:ext>
                  </a:extLst>
                </a:gridCol>
                <a:gridCol w="1520147">
                  <a:extLst>
                    <a:ext uri="{9D8B030D-6E8A-4147-A177-3AD203B41FA5}">
                      <a16:colId xmlns:a16="http://schemas.microsoft.com/office/drawing/2014/main" val="1760433103"/>
                    </a:ext>
                  </a:extLst>
                </a:gridCol>
                <a:gridCol w="1130989">
                  <a:extLst>
                    <a:ext uri="{9D8B030D-6E8A-4147-A177-3AD203B41FA5}">
                      <a16:colId xmlns:a16="http://schemas.microsoft.com/office/drawing/2014/main" val="352815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Individual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Capture History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dirty="0">
                          <a:solidFill>
                            <a:schemeClr val="tx1"/>
                          </a:solidFill>
                        </a:rPr>
                        <a:t>Corresponds to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Probability outcome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549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Sally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1001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0.3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0.3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0.7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600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Barry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1100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0.3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54092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Harry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0011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0.6</a:t>
                      </a:r>
                      <a:endParaRPr lang="en-GB" sz="2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0.6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059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0489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BFD8AB69-9C10-40A5-91CF-8CB9882FF48E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0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After estimating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, what about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r>
                  <a:rPr lang="en-GB" dirty="0"/>
                  <a:t>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BFD8AB69-9C10-40A5-91CF-8CB9882FF4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0"/>
                <a:ext cx="121920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5" descr="Chart, line chart, box and whisker chart&#10;&#10;Description automatically generated">
            <a:extLst>
              <a:ext uri="{FF2B5EF4-FFF2-40B4-BE49-F238E27FC236}">
                <a16:creationId xmlns:a16="http://schemas.microsoft.com/office/drawing/2014/main" id="{B494EC5A-9EC6-4A26-86B3-D5390252E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6"/>
          <a:stretch/>
        </p:blipFill>
        <p:spPr>
          <a:xfrm>
            <a:off x="2246050" y="1126620"/>
            <a:ext cx="7217545" cy="5705973"/>
          </a:xfrm>
        </p:spPr>
      </p:pic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EB101C0C-6508-45A3-A606-B3B62A6179EB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845904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4F903989-31C7-45E6-874E-264AA58748D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How do we go from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to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4F903989-31C7-45E6-874E-264AA58748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616ED7C-AD1E-4999-B076-0269959AA5AC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BFA404F-A262-4978-80B1-6B7CEE0ED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440" y="1438205"/>
            <a:ext cx="10515600" cy="4460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Let’s work with the equal capture model</a:t>
            </a:r>
            <a:endParaRPr lang="en-GB" b="1" i="1" dirty="0">
              <a:solidFill>
                <a:srgbClr val="7030A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7">
                <a:extLst>
                  <a:ext uri="{FF2B5EF4-FFF2-40B4-BE49-F238E27FC236}">
                    <a16:creationId xmlns:a16="http://schemas.microsoft.com/office/drawing/2014/main" id="{26C93679-97C8-4923-9409-1BAC263C4DE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6056730"/>
                  </p:ext>
                </p:extLst>
              </p:nvPr>
            </p:nvGraphicFramePr>
            <p:xfrm>
              <a:off x="294440" y="2212582"/>
              <a:ext cx="11603115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Ind. w/ CH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 b="1" i="1" kern="1200" smtClean="0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 b="1" i="1" kern="1200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𝒏</m:t>
                                    </m:r>
                                  </m:e>
                                  <m:sub>
                                    <m:r>
                                      <a:rPr lang="en-GB" sz="1800" b="1" i="1" kern="1200" smtClean="0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𝟏𝟎𝟎𝟏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1" dirty="0">
                            <a:solidFill>
                              <a:srgbClr val="7030A0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3200" b="0" i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 b="1" i="1" kern="1200" smtClean="0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 b="1" i="1" kern="1200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𝒏</m:t>
                                    </m:r>
                                  </m:e>
                                  <m:sub>
                                    <m:r>
                                      <a:rPr lang="en-GB" sz="1800" b="1" i="1" kern="1200" smtClean="0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𝟏𝟏𝟎𝟎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1" dirty="0">
                            <a:solidFill>
                              <a:srgbClr val="7030A0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Unknown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0000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 b="1" i="1" smtClean="0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 b="1" i="1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GB" sz="1800" b="1" i="1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1" dirty="0">
                            <a:solidFill>
                              <a:srgbClr val="7030A0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7632526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7">
                <a:extLst>
                  <a:ext uri="{FF2B5EF4-FFF2-40B4-BE49-F238E27FC236}">
                    <a16:creationId xmlns:a16="http://schemas.microsoft.com/office/drawing/2014/main" id="{26C93679-97C8-4923-9409-1BAC263C4DE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6056730"/>
                  </p:ext>
                </p:extLst>
              </p:nvPr>
            </p:nvGraphicFramePr>
            <p:xfrm>
              <a:off x="294440" y="2212582"/>
              <a:ext cx="11603115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Ind. w/ CH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173925" t="-107895" r="-238710" b="-2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489904" t="-107895" r="-326923" b="-2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504938" t="-107895" r="-179835" b="-2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590361" t="-107895" r="-75502" b="-2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924194" t="-107895" r="-1075" b="-227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3"/>
                          <a:stretch>
                            <a:fillRect l="-173925" t="-210667" r="-238710" b="-1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489904" t="-210667" r="-326923" b="-1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04938" t="-210667" r="-179835" b="-1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90361" t="-210667" r="-75502" b="-1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924194" t="-210667" r="-1075" b="-1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Unknown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0000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3"/>
                          <a:stretch>
                            <a:fillRect l="-173925" t="-310667" r="-238710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489904" t="-310667" r="-326923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04938" t="-310667" r="-179835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90361" t="-310667" r="-75502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924194" t="-310667" r="-1075" b="-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6325260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Oval 2">
            <a:extLst>
              <a:ext uri="{FF2B5EF4-FFF2-40B4-BE49-F238E27FC236}">
                <a16:creationId xmlns:a16="http://schemas.microsoft.com/office/drawing/2014/main" id="{92547670-FFD7-4634-B908-C59CCA407246}"/>
              </a:ext>
            </a:extLst>
          </p:cNvPr>
          <p:cNvSpPr/>
          <p:nvPr/>
        </p:nvSpPr>
        <p:spPr>
          <a:xfrm>
            <a:off x="5034281" y="3576467"/>
            <a:ext cx="566928" cy="521208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7D373-97AC-481F-81E5-42642E022897}"/>
              </a:ext>
            </a:extLst>
          </p:cNvPr>
          <p:cNvSpPr txBox="1"/>
          <p:nvPr/>
        </p:nvSpPr>
        <p:spPr>
          <a:xfrm>
            <a:off x="6570006" y="4997713"/>
            <a:ext cx="5327549" cy="46166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The two parameters we need to estimate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66850A-CD7B-40CA-9DD2-99EEFBF5797E}"/>
              </a:ext>
            </a:extLst>
          </p:cNvPr>
          <p:cNvCxnSpPr>
            <a:cxnSpLocks/>
            <a:stCxn id="3" idx="5"/>
            <a:endCxn id="5" idx="0"/>
          </p:cNvCxnSpPr>
          <p:nvPr/>
        </p:nvCxnSpPr>
        <p:spPr>
          <a:xfrm>
            <a:off x="5518184" y="4021346"/>
            <a:ext cx="3715597" cy="97636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0AD87DD-17FB-4EE6-B4DB-21F42DC85546}"/>
              </a:ext>
            </a:extLst>
          </p:cNvPr>
          <p:cNvSpPr/>
          <p:nvPr/>
        </p:nvSpPr>
        <p:spPr>
          <a:xfrm>
            <a:off x="1864312" y="2145332"/>
            <a:ext cx="10156054" cy="1968511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23960B-9EDC-4CFA-B95F-68AE3F61D985}"/>
              </a:ext>
            </a:extLst>
          </p:cNvPr>
          <p:cNvSpPr txBox="1"/>
          <p:nvPr/>
        </p:nvSpPr>
        <p:spPr>
          <a:xfrm>
            <a:off x="4429279" y="4371646"/>
            <a:ext cx="5026120" cy="461665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What we are asking the model to solve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5BD71A3-EBD7-4E3E-BE95-915B97718176}"/>
              </a:ext>
            </a:extLst>
          </p:cNvPr>
          <p:cNvCxnSpPr>
            <a:stCxn id="6" idx="2"/>
            <a:endCxn id="12" idx="0"/>
          </p:cNvCxnSpPr>
          <p:nvPr/>
        </p:nvCxnSpPr>
        <p:spPr>
          <a:xfrm>
            <a:off x="6942339" y="4113843"/>
            <a:ext cx="0" cy="257803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07149AF-7154-44E2-B3B4-699546B4CD1B}"/>
              </a:ext>
            </a:extLst>
          </p:cNvPr>
          <p:cNvCxnSpPr>
            <a:cxnSpLocks/>
            <a:stCxn id="18" idx="2"/>
            <a:endCxn id="5" idx="0"/>
          </p:cNvCxnSpPr>
          <p:nvPr/>
        </p:nvCxnSpPr>
        <p:spPr>
          <a:xfrm flipH="1">
            <a:off x="9233781" y="4108632"/>
            <a:ext cx="35857" cy="889081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5E5CFB18-8964-45EB-99A6-3FAAEFB7BE6E}"/>
              </a:ext>
            </a:extLst>
          </p:cNvPr>
          <p:cNvSpPr/>
          <p:nvPr/>
        </p:nvSpPr>
        <p:spPr>
          <a:xfrm>
            <a:off x="6518910" y="2682875"/>
            <a:ext cx="5501456" cy="1425757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3A802DC-CF4E-4C92-8942-83AFA91544EE}"/>
                  </a:ext>
                </a:extLst>
              </p:cNvPr>
              <p:cNvSpPr txBox="1"/>
              <p:nvPr/>
            </p:nvSpPr>
            <p:spPr>
              <a:xfrm>
                <a:off x="0" y="5288190"/>
                <a:ext cx="9949180" cy="122578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800" dirty="0"/>
                  <a:t>where,</a:t>
                </a:r>
              </a:p>
              <a:p>
                <a14:m>
                  <m:oMath xmlns:m="http://schemas.openxmlformats.org/officeDocument/2006/math">
                    <m:r>
                      <a:rPr lang="en-GB" sz="1800" b="1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GB" sz="1800" b="1" i="1" dirty="0"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GB" sz="18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is the capture probability,</a:t>
                </a:r>
                <a:r>
                  <a:rPr lang="en-GB" sz="1800" b="1" i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en-GB" sz="1800" b="1" i="1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GB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𝟏𝟎𝟎𝟏</m:t>
                        </m:r>
                      </m:sub>
                    </m:sSub>
                  </m:oMath>
                </a14:m>
                <a:r>
                  <a:rPr lang="en-GB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GB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𝟏𝟏𝟎𝟎</m:t>
                        </m:r>
                      </m:sub>
                    </m:sSub>
                  </m:oMath>
                </a14:m>
                <a:r>
                  <a:rPr lang="en-GB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are the number of individuals with those capture histories,</a:t>
                </a:r>
                <a:r>
                  <a:rPr lang="en-GB" b="1" i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en-GB" sz="1800" b="1" i="1" dirty="0">
                  <a:solidFill>
                    <a:schemeClr val="tx1"/>
                  </a:solidFill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sz="1800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1800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𝒇</m:t>
                        </m:r>
                      </m:e>
                      <m:sub>
                        <m:r>
                          <a:rPr lang="en-GB" sz="1800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en-GB" sz="1800" dirty="0"/>
                  <a:t> is the estimated number of animals that we never encountered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3A802DC-CF4E-4C92-8942-83AFA91544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5288190"/>
                <a:ext cx="9949180" cy="1225785"/>
              </a:xfrm>
              <a:prstGeom prst="rect">
                <a:avLst/>
              </a:prstGeom>
              <a:blipFill>
                <a:blip r:embed="rId4"/>
                <a:stretch>
                  <a:fillRect l="-490" t="-2475" b="-445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Rectangle 24">
            <a:extLst>
              <a:ext uri="{FF2B5EF4-FFF2-40B4-BE49-F238E27FC236}">
                <a16:creationId xmlns:a16="http://schemas.microsoft.com/office/drawing/2014/main" id="{25C8AE19-7E1E-4AFB-8FB8-D6D6D0B7ED4F}"/>
              </a:ext>
            </a:extLst>
          </p:cNvPr>
          <p:cNvSpPr/>
          <p:nvPr/>
        </p:nvSpPr>
        <p:spPr>
          <a:xfrm>
            <a:off x="4225290" y="2682875"/>
            <a:ext cx="2263140" cy="850173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A22FDD-AE4A-47AA-BD66-BC37C1A8321F}"/>
              </a:ext>
            </a:extLst>
          </p:cNvPr>
          <p:cNvSpPr txBox="1"/>
          <p:nvPr/>
        </p:nvSpPr>
        <p:spPr>
          <a:xfrm>
            <a:off x="2283938" y="4995578"/>
            <a:ext cx="2543132" cy="461665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The </a:t>
            </a:r>
            <a:r>
              <a:rPr lang="en-GB" sz="2400" b="1" dirty="0">
                <a:solidFill>
                  <a:srgbClr val="7030A0"/>
                </a:solidFill>
              </a:rPr>
              <a:t>observed data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B932DDA-6ED9-4E64-9C85-9B5D05B00C17}"/>
              </a:ext>
            </a:extLst>
          </p:cNvPr>
          <p:cNvCxnSpPr>
            <a:cxnSpLocks/>
            <a:endCxn id="28" idx="0"/>
          </p:cNvCxnSpPr>
          <p:nvPr/>
        </p:nvCxnSpPr>
        <p:spPr>
          <a:xfrm flipH="1">
            <a:off x="3555504" y="3533048"/>
            <a:ext cx="1292894" cy="146253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509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6" grpId="1" animBg="1"/>
      <p:bldP spid="12" grpId="0" animBg="1"/>
      <p:bldP spid="12" grpId="1" animBg="1"/>
      <p:bldP spid="18" grpId="0" animBg="1"/>
      <p:bldP spid="23" grpId="0"/>
      <p:bldP spid="25" grpId="0" animBg="1"/>
      <p:bldP spid="2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4A034B7-A26D-488C-8540-DEE5C8F7BAB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Why do we need to 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GB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/>
                  <a:t>?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4A034B7-A26D-488C-8540-DEE5C8F7BAB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E0B1B-2172-4524-B879-E3AC2F2DB7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45335"/>
          </a:xfrm>
        </p:spPr>
        <p:txBody>
          <a:bodyPr>
            <a:normAutofit/>
          </a:bodyPr>
          <a:lstStyle/>
          <a:p>
            <a:r>
              <a:rPr lang="en-GB" dirty="0"/>
              <a:t>Imagine we do trapping for 2 days</a:t>
            </a:r>
          </a:p>
          <a:p>
            <a:pPr lvl="1"/>
            <a:r>
              <a:rPr lang="en-GB" dirty="0"/>
              <a:t>Note that we are “blind” to the 00 CH</a:t>
            </a:r>
          </a:p>
          <a:p>
            <a:endParaRPr lang="en-GB" dirty="0"/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33FB3D05-51E7-4C16-89F4-D6209A044A94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7">
                <a:extLst>
                  <a:ext uri="{FF2B5EF4-FFF2-40B4-BE49-F238E27FC236}">
                    <a16:creationId xmlns:a16="http://schemas.microsoft.com/office/drawing/2014/main" id="{1F0DC12C-5D5A-4CD4-9066-A94E265F575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50831579"/>
                  </p:ext>
                </p:extLst>
              </p:nvPr>
            </p:nvGraphicFramePr>
            <p:xfrm>
              <a:off x="680721" y="3870960"/>
              <a:ext cx="10820400" cy="229577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975359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468880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3931152">
                      <a:extLst>
                        <a:ext uri="{9D8B030D-6E8A-4147-A177-3AD203B41FA5}">
                          <a16:colId xmlns:a16="http://schemas.microsoft.com/office/drawing/2014/main" val="3176864367"/>
                        </a:ext>
                      </a:extLst>
                    </a:gridCol>
                    <a:gridCol w="1583299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861710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CH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Ind. w/ CH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̂"/>
                                    <m:ctrlPr>
                                      <a:rPr lang="en-GB" sz="24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GB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GB" sz="2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 rowSpan="4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25 + 25 + 25 +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b="1" i="1" smtClean="0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b="1" i="1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𝒇</m:t>
                                  </m:r>
                                </m:e>
                                <m:sub>
                                  <m:r>
                                    <a:rPr lang="en-GB" sz="2400" b="1" i="1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oMath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0.5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0" lang="en-GB" sz="24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0.5</a:t>
                          </a:r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/>
                          <a:endParaRPr lang="en-GB" sz="2400" b="0" i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0.5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(1-0.5)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4629396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/>
                          <a:endParaRPr lang="en-GB" sz="2400" b="0" i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(1-0.5)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0.5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7435968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b="1" i="1" smtClean="0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b="1" i="1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GB" sz="2400" b="1" i="1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1" dirty="0">
                            <a:solidFill>
                              <a:srgbClr val="7030A0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29 + 29 + 29 +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b="1" i="1" smtClean="0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b="1" i="1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𝒇</m:t>
                                  </m:r>
                                </m:e>
                                <m:sub>
                                  <m:r>
                                    <a:rPr lang="en-GB" sz="2400" b="1" i="1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oMath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(1-0.5)</a:t>
                          </a:r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(1-0.5)</a:t>
                          </a:r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7632526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7">
                <a:extLst>
                  <a:ext uri="{FF2B5EF4-FFF2-40B4-BE49-F238E27FC236}">
                    <a16:creationId xmlns:a16="http://schemas.microsoft.com/office/drawing/2014/main" id="{1F0DC12C-5D5A-4CD4-9066-A94E265F575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50831579"/>
                  </p:ext>
                </p:extLst>
              </p:nvPr>
            </p:nvGraphicFramePr>
            <p:xfrm>
              <a:off x="680721" y="3870960"/>
              <a:ext cx="10820400" cy="229577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975359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468880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3931152">
                      <a:extLst>
                        <a:ext uri="{9D8B030D-6E8A-4147-A177-3AD203B41FA5}">
                          <a16:colId xmlns:a16="http://schemas.microsoft.com/office/drawing/2014/main" val="3176864367"/>
                        </a:ext>
                      </a:extLst>
                    </a:gridCol>
                    <a:gridCol w="1583299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861710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</a:tblGrid>
                  <a:tr h="46697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CH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Ind. w/ CH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7461" t="-9091" r="-87771" b="-419481"/>
                          </a:stretch>
                        </a:blipFil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 rowSpan="4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87461" t="-28000" r="-87771" b="-7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0.5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0" lang="en-GB" sz="24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0.5</a:t>
                          </a:r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/>
                          <a:endParaRPr lang="en-GB" sz="2400" b="0" i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0.5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(1-0.5)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4629396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/>
                          <a:endParaRPr lang="en-GB" sz="2400" b="0" i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(1-0.5)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0.5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7435968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3"/>
                          <a:stretch>
                            <a:fillRect l="-39506" t="-412000" r="-299506" b="-30667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29 + 29 + 29 + </a:t>
                          </a:r>
                          <a14:m xmlns:a14="http://schemas.microsoft.com/office/drawing/2010/main"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b="1" i="1" smtClean="0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b="1" i="1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𝒇</m:t>
                                  </m:r>
                                </m:e>
                                <m:sub>
                                  <m:r>
                                    <a:rPr lang="en-GB" sz="2400" b="1" i="1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oMath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(1-0.5)</a:t>
                          </a:r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(1-0.5)</a:t>
                          </a:r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76325260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405284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4A92C8E-4592-47D1-B9C0-B0D26756DC7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-1" y="27564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How do we 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/>
                  <a:t>?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4A92C8E-4592-47D1-B9C0-B0D26756DC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-1" y="27564"/>
                <a:ext cx="121920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Google Shape;57;p13">
            <a:extLst>
              <a:ext uri="{FF2B5EF4-FFF2-40B4-BE49-F238E27FC236}">
                <a16:creationId xmlns:a16="http://schemas.microsoft.com/office/drawing/2014/main" id="{B2CF8E05-E57A-4CB3-9671-572232BA893E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546609A-A3F4-45B4-AC21-D48B8FB8974D}"/>
                  </a:ext>
                </a:extLst>
              </p:cNvPr>
              <p:cNvSpPr txBox="1"/>
              <p:nvPr/>
            </p:nvSpPr>
            <p:spPr>
              <a:xfrm>
                <a:off x="410446" y="3879952"/>
                <a:ext cx="11371106" cy="15795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2400" dirty="0"/>
                  <a:t>where,</a:t>
                </a:r>
              </a:p>
              <a:p>
                <a14:m>
                  <m:oMath xmlns:m="http://schemas.openxmlformats.org/officeDocument/2006/math">
                    <m:r>
                      <a:rPr lang="en-GB" sz="2400" b="1" i="1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𝑴</m:t>
                    </m:r>
                  </m:oMath>
                </a14:m>
                <a:r>
                  <a:rPr lang="en-GB" sz="2400" b="1" i="1" dirty="0"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GB" sz="24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is the total number of unique animals caught (i.e. 25 + 25 + 25 in this example),</a:t>
                </a:r>
                <a:r>
                  <a:rPr lang="en-GB" sz="2400" b="1" i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en-GB" sz="2400" b="1" i="1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sz="2400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𝒇</m:t>
                        </m:r>
                      </m:e>
                      <m:sub>
                        <m:r>
                          <a:rPr lang="en-GB" sz="2400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en-GB" sz="2400" dirty="0"/>
                  <a:t> is the estimated number of animals that we never encountered,</a:t>
                </a:r>
              </a:p>
              <a:p>
                <a:r>
                  <a:rPr lang="en-GB" sz="2400" dirty="0"/>
                  <a:t>therefore, </a:t>
                </a:r>
                <a14:m>
                  <m:oMath xmlns:m="http://schemas.openxmlformats.org/officeDocument/2006/math">
                    <m:r>
                      <a:rPr lang="en-GB" sz="2400" i="1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sz="2400" i="1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GB" sz="24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2400" dirty="0"/>
                  <a:t> =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546609A-A3F4-45B4-AC21-D48B8FB897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446" y="3879952"/>
                <a:ext cx="11371106" cy="1579535"/>
              </a:xfrm>
              <a:prstGeom prst="rect">
                <a:avLst/>
              </a:prstGeom>
              <a:blipFill>
                <a:blip r:embed="rId3"/>
                <a:stretch>
                  <a:fillRect l="-804" t="-3077" b="-7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7">
                <a:extLst>
                  <a:ext uri="{FF2B5EF4-FFF2-40B4-BE49-F238E27FC236}">
                    <a16:creationId xmlns:a16="http://schemas.microsoft.com/office/drawing/2014/main" id="{F21F7594-A856-45EA-9F8F-7E79CDC041E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47147756"/>
                  </p:ext>
                </p:extLst>
              </p:nvPr>
            </p:nvGraphicFramePr>
            <p:xfrm>
              <a:off x="1099443" y="1431381"/>
              <a:ext cx="9993112" cy="2286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187333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3078813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3726966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Ind. w/ CH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GB" sz="240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GB" sz="2400" b="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𝑀</m:t>
                                  </m:r>
                                  <m:r>
                                    <a:rPr lang="en-GB" sz="2400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GB" sz="2400" b="1" i="1" kern="1200" smtClean="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400" b="1" i="1" kern="120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𝒇</m:t>
                                      </m:r>
                                    </m:e>
                                    <m:sub>
                                      <m:r>
                                        <a:rPr lang="en-GB" sz="2400" b="1" i="1" kern="120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𝟎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GB" sz="24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∗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 0.5 * 0.5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GB" sz="240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GB" sz="2400" b="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𝑀</m:t>
                                  </m:r>
                                  <m:r>
                                    <a:rPr lang="en-GB" sz="2400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GB" sz="2400" b="1" i="1" kern="1200" smtClean="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400" b="1" i="1" kern="120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𝒇</m:t>
                                      </m:r>
                                    </m:e>
                                    <m:sub>
                                      <m:r>
                                        <a:rPr lang="en-GB" sz="2400" b="1" i="1" kern="120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𝟎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GB" sz="24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∗</m:t>
                              </m:r>
                            </m:oMath>
                          </a14:m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 0.5 * </a:t>
                          </a: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(1-0.5)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4629396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GB" sz="240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GB" sz="2400" b="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𝑀</m:t>
                                  </m:r>
                                  <m:r>
                                    <a:rPr lang="en-GB" sz="2400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GB" sz="2400" b="1" i="1" kern="1200" smtClean="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400" b="1" i="1" kern="120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𝒇</m:t>
                                      </m:r>
                                    </m:e>
                                    <m:sub>
                                      <m:r>
                                        <a:rPr lang="en-GB" sz="2400" b="1" i="1" kern="120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𝟎</m:t>
                                      </m:r>
                                    </m:sub>
                                  </m:sSub>
                                </m:e>
                              </m:d>
                            </m:oMath>
                          </a14:m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 * (1-0.5) * </a:t>
                          </a: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0.5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7435968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400" b="1" i="1" smtClean="0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400" b="1" i="1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𝒇</m:t>
                                    </m:r>
                                  </m:e>
                                  <m:sub>
                                    <m:r>
                                      <a:rPr lang="en-GB" sz="2400" b="1" i="1">
                                        <a:solidFill>
                                          <a:srgbClr val="7030A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400" b="1" dirty="0">
                            <a:solidFill>
                              <a:srgbClr val="7030A0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GB" sz="240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GB" sz="2400" b="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𝑀</m:t>
                                  </m:r>
                                  <m:r>
                                    <a:rPr lang="en-GB" sz="2400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GB" sz="2400" b="1" i="1" kern="1200" smtClean="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400" b="1" i="1" kern="120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𝒇</m:t>
                                      </m:r>
                                    </m:e>
                                    <m:sub>
                                      <m:r>
                                        <a:rPr lang="en-GB" sz="2400" b="1" i="1" kern="1200">
                                          <a:solidFill>
                                            <a:srgbClr val="7030A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𝟎</m:t>
                                      </m:r>
                                    </m:sub>
                                  </m:sSub>
                                </m:e>
                              </m:d>
                            </m:oMath>
                          </a14:m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 * (1-0.5) * (1-0.5)</a:t>
                          </a:r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7632526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7">
                <a:extLst>
                  <a:ext uri="{FF2B5EF4-FFF2-40B4-BE49-F238E27FC236}">
                    <a16:creationId xmlns:a16="http://schemas.microsoft.com/office/drawing/2014/main" id="{F21F7594-A856-45EA-9F8F-7E79CDC041E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47147756"/>
                  </p:ext>
                </p:extLst>
              </p:nvPr>
            </p:nvGraphicFramePr>
            <p:xfrm>
              <a:off x="1099443" y="1431381"/>
              <a:ext cx="9993112" cy="22860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187333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3078813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3726966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Ind. w/ CH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4"/>
                          <a:stretch>
                            <a:fillRect l="-167974" t="-109333" r="-327" b="-33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4"/>
                          <a:stretch>
                            <a:fillRect l="-167974" t="-206579" r="-327" b="-227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4629396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4"/>
                          <a:stretch>
                            <a:fillRect l="-167974" t="-310667" r="-327" b="-1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435968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4"/>
                          <a:stretch>
                            <a:fillRect l="-103564" t="-410667" r="-121584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4"/>
                          <a:stretch>
                            <a:fillRect l="-167974" t="-410667" r="-327" b="-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6325260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62039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ACB4A-F4CA-42C6-B513-2D10258E0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3172" y="232605"/>
            <a:ext cx="4072128" cy="620688"/>
          </a:xfrm>
        </p:spPr>
        <p:txBody>
          <a:bodyPr>
            <a:normAutofit fontScale="90000"/>
          </a:bodyPr>
          <a:lstStyle/>
          <a:p>
            <a:r>
              <a:rPr lang="en-GB" dirty="0"/>
              <a:t>A menu of options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56532F80-455F-49AC-9730-7F72E9314DE3}"/>
              </a:ext>
            </a:extLst>
          </p:cNvPr>
          <p:cNvSpPr/>
          <p:nvPr/>
        </p:nvSpPr>
        <p:spPr>
          <a:xfrm>
            <a:off x="3453172" y="1441704"/>
            <a:ext cx="3960440" cy="358431"/>
          </a:xfrm>
          <a:prstGeom prst="flowChartProcess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Abundance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b="1" dirty="0">
                <a:solidFill>
                  <a:schemeClr val="tx1"/>
                </a:solidFill>
              </a:rPr>
              <a:t>assessment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b="1" dirty="0">
                <a:solidFill>
                  <a:schemeClr val="tx1"/>
                </a:solidFill>
              </a:rPr>
              <a:t>techniques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6D95D93E-0694-4F84-84AF-E71EE5847AE2}"/>
              </a:ext>
            </a:extLst>
          </p:cNvPr>
          <p:cNvSpPr/>
          <p:nvPr/>
        </p:nvSpPr>
        <p:spPr>
          <a:xfrm>
            <a:off x="2953568" y="2187187"/>
            <a:ext cx="2160240" cy="398678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Estimates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04080E93-1EA5-4651-80EC-4AF220393D7A}"/>
              </a:ext>
            </a:extLst>
          </p:cNvPr>
          <p:cNvSpPr/>
          <p:nvPr/>
        </p:nvSpPr>
        <p:spPr>
          <a:xfrm>
            <a:off x="5812536" y="2187187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Indices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D1A48BDD-F87A-4E89-A579-73135ADA9EE2}"/>
              </a:ext>
            </a:extLst>
          </p:cNvPr>
          <p:cNvSpPr/>
          <p:nvPr/>
        </p:nvSpPr>
        <p:spPr>
          <a:xfrm>
            <a:off x="1636072" y="2910783"/>
            <a:ext cx="2160240" cy="398679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All individuals seen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10C6157F-03B8-4EB0-89F8-B2F5DF84E4DE}"/>
              </a:ext>
            </a:extLst>
          </p:cNvPr>
          <p:cNvSpPr/>
          <p:nvPr/>
        </p:nvSpPr>
        <p:spPr>
          <a:xfrm>
            <a:off x="4156352" y="2910783"/>
            <a:ext cx="2880320" cy="398679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Some individuals not seen</a:t>
            </a:r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43D88177-BF1E-419C-95C1-FE097238A92A}"/>
              </a:ext>
            </a:extLst>
          </p:cNvPr>
          <p:cNvSpPr/>
          <p:nvPr/>
        </p:nvSpPr>
        <p:spPr>
          <a:xfrm>
            <a:off x="2140128" y="3630121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Complete Census</a:t>
            </a:r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35CE9964-9057-4C47-BFA3-A75E20735D1A}"/>
              </a:ext>
            </a:extLst>
          </p:cNvPr>
          <p:cNvSpPr/>
          <p:nvPr/>
        </p:nvSpPr>
        <p:spPr>
          <a:xfrm>
            <a:off x="2140128" y="4332049"/>
            <a:ext cx="2376264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Census on sample plot</a:t>
            </a:r>
          </a:p>
        </p:txBody>
      </p:sp>
      <p:sp>
        <p:nvSpPr>
          <p:cNvPr id="13" name="Flowchart: Alternate Process 12">
            <a:extLst>
              <a:ext uri="{FF2B5EF4-FFF2-40B4-BE49-F238E27FC236}">
                <a16:creationId xmlns:a16="http://schemas.microsoft.com/office/drawing/2014/main" id="{661DD9D3-02D1-40CE-A2DB-4F04EAE42EAB}"/>
              </a:ext>
            </a:extLst>
          </p:cNvPr>
          <p:cNvSpPr/>
          <p:nvPr/>
        </p:nvSpPr>
        <p:spPr>
          <a:xfrm>
            <a:off x="6513512" y="3630121"/>
            <a:ext cx="2160240" cy="398678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Capture</a:t>
            </a:r>
          </a:p>
        </p:txBody>
      </p:sp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C1117292-CC03-4912-9E3A-8CC72D90BC69}"/>
              </a:ext>
            </a:extLst>
          </p:cNvPr>
          <p:cNvSpPr/>
          <p:nvPr/>
        </p:nvSpPr>
        <p:spPr>
          <a:xfrm>
            <a:off x="8992968" y="4342905"/>
            <a:ext cx="2683400" cy="376966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Capture-Mark-Recapture</a:t>
            </a:r>
          </a:p>
        </p:txBody>
      </p:sp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FB85B66E-6494-45A5-A1CA-D4E95E7CF9BB}"/>
              </a:ext>
            </a:extLst>
          </p:cNvPr>
          <p:cNvSpPr/>
          <p:nvPr/>
        </p:nvSpPr>
        <p:spPr>
          <a:xfrm>
            <a:off x="6513512" y="4321193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Removal</a:t>
            </a:r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53BE42E4-1B8D-4CF9-A5F4-3C1395895EC6}"/>
              </a:ext>
            </a:extLst>
          </p:cNvPr>
          <p:cNvSpPr/>
          <p:nvPr/>
        </p:nvSpPr>
        <p:spPr>
          <a:xfrm>
            <a:off x="4520202" y="5064757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Transect</a:t>
            </a:r>
          </a:p>
        </p:txBody>
      </p:sp>
      <p:sp>
        <p:nvSpPr>
          <p:cNvPr id="17" name="Flowchart: Alternate Process 16">
            <a:extLst>
              <a:ext uri="{FF2B5EF4-FFF2-40B4-BE49-F238E27FC236}">
                <a16:creationId xmlns:a16="http://schemas.microsoft.com/office/drawing/2014/main" id="{D89747C6-E571-44AE-9CC6-728F0E861A93}"/>
              </a:ext>
            </a:extLst>
          </p:cNvPr>
          <p:cNvSpPr/>
          <p:nvPr/>
        </p:nvSpPr>
        <p:spPr>
          <a:xfrm>
            <a:off x="2248140" y="5773750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solidFill>
                  <a:schemeClr val="tx1"/>
                </a:solidFill>
              </a:rPr>
              <a:t>Sightability</a:t>
            </a:r>
            <a:r>
              <a:rPr lang="en-GB" dirty="0">
                <a:solidFill>
                  <a:schemeClr val="tx1"/>
                </a:solidFill>
              </a:rPr>
              <a:t> models</a:t>
            </a:r>
          </a:p>
        </p:txBody>
      </p:sp>
      <p:sp>
        <p:nvSpPr>
          <p:cNvPr id="18" name="Flowchart: Alternate Process 17">
            <a:extLst>
              <a:ext uri="{FF2B5EF4-FFF2-40B4-BE49-F238E27FC236}">
                <a16:creationId xmlns:a16="http://schemas.microsoft.com/office/drawing/2014/main" id="{6A5D45AD-2F83-4310-9053-F4659154CFFD}"/>
              </a:ext>
            </a:extLst>
          </p:cNvPr>
          <p:cNvSpPr/>
          <p:nvPr/>
        </p:nvSpPr>
        <p:spPr>
          <a:xfrm>
            <a:off x="4660408" y="5784094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Distance sampling</a:t>
            </a:r>
          </a:p>
        </p:txBody>
      </p:sp>
      <p:sp>
        <p:nvSpPr>
          <p:cNvPr id="19" name="Flowchart: Alternate Process 18">
            <a:extLst>
              <a:ext uri="{FF2B5EF4-FFF2-40B4-BE49-F238E27FC236}">
                <a16:creationId xmlns:a16="http://schemas.microsoft.com/office/drawing/2014/main" id="{3D517A44-40CB-4A6C-B618-5AC06C91E669}"/>
              </a:ext>
            </a:extLst>
          </p:cNvPr>
          <p:cNvSpPr/>
          <p:nvPr/>
        </p:nvSpPr>
        <p:spPr>
          <a:xfrm>
            <a:off x="7234156" y="5784094"/>
            <a:ext cx="2160240" cy="720080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Double sampling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Multiple observers</a:t>
            </a: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63D519DF-8356-4D75-A3F9-F46E8511776E}"/>
              </a:ext>
            </a:extLst>
          </p:cNvPr>
          <p:cNvCxnSpPr>
            <a:stCxn id="6" idx="2"/>
            <a:endCxn id="7" idx="0"/>
          </p:cNvCxnSpPr>
          <p:nvPr/>
        </p:nvCxnSpPr>
        <p:spPr>
          <a:xfrm rot="5400000">
            <a:off x="4540014" y="1293809"/>
            <a:ext cx="387052" cy="1399704"/>
          </a:xfrm>
          <a:prstGeom prst="bent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51442510-316E-429A-B1CA-DF206312DD2F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969498" y="1264029"/>
            <a:ext cx="387052" cy="1459264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247459CF-852D-4DD5-8F8C-88A491E81F8F}"/>
              </a:ext>
            </a:extLst>
          </p:cNvPr>
          <p:cNvCxnSpPr>
            <a:stCxn id="7" idx="2"/>
            <a:endCxn id="9" idx="0"/>
          </p:cNvCxnSpPr>
          <p:nvPr/>
        </p:nvCxnSpPr>
        <p:spPr>
          <a:xfrm rot="5400000">
            <a:off x="3212481" y="2089576"/>
            <a:ext cx="324918" cy="1317496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83189FF7-C760-4431-BFE1-5905B321AD3B}"/>
              </a:ext>
            </a:extLst>
          </p:cNvPr>
          <p:cNvCxnSpPr>
            <a:stCxn id="7" idx="2"/>
            <a:endCxn id="10" idx="0"/>
          </p:cNvCxnSpPr>
          <p:nvPr/>
        </p:nvCxnSpPr>
        <p:spPr>
          <a:xfrm rot="16200000" flipH="1">
            <a:off x="4652641" y="1966912"/>
            <a:ext cx="324918" cy="1562824"/>
          </a:xfrm>
          <a:prstGeom prst="bent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F2FD7610-CA20-435E-AA6D-864566504ACF}"/>
              </a:ext>
            </a:extLst>
          </p:cNvPr>
          <p:cNvCxnSpPr>
            <a:stCxn id="9" idx="2"/>
            <a:endCxn id="11" idx="1"/>
          </p:cNvCxnSpPr>
          <p:nvPr/>
        </p:nvCxnSpPr>
        <p:spPr>
          <a:xfrm rot="5400000">
            <a:off x="2168161" y="3281429"/>
            <a:ext cx="519998" cy="576064"/>
          </a:xfrm>
          <a:prstGeom prst="bentConnector4">
            <a:avLst>
              <a:gd name="adj1" fmla="val 30833"/>
              <a:gd name="adj2" fmla="val 13968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BB3B5C26-3AFF-4102-9E40-90424E7C1949}"/>
              </a:ext>
            </a:extLst>
          </p:cNvPr>
          <p:cNvCxnSpPr>
            <a:stCxn id="9" idx="2"/>
            <a:endCxn id="12" idx="1"/>
          </p:cNvCxnSpPr>
          <p:nvPr/>
        </p:nvCxnSpPr>
        <p:spPr>
          <a:xfrm rot="5400000">
            <a:off x="1817197" y="3632393"/>
            <a:ext cx="1221926" cy="576064"/>
          </a:xfrm>
          <a:prstGeom prst="bentConnector4">
            <a:avLst>
              <a:gd name="adj1" fmla="val 13157"/>
              <a:gd name="adj2" fmla="val 13968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28A59EF2-6944-4C86-85A7-2BA98AF9475D}"/>
              </a:ext>
            </a:extLst>
          </p:cNvPr>
          <p:cNvCxnSpPr>
            <a:stCxn id="10" idx="2"/>
            <a:endCxn id="13" idx="0"/>
          </p:cNvCxnSpPr>
          <p:nvPr/>
        </p:nvCxnSpPr>
        <p:spPr>
          <a:xfrm rot="16200000" flipH="1">
            <a:off x="6434743" y="2471231"/>
            <a:ext cx="320659" cy="1997120"/>
          </a:xfrm>
          <a:prstGeom prst="bent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2368B816-63F5-4267-BC90-668E4E2C1AD1}"/>
              </a:ext>
            </a:extLst>
          </p:cNvPr>
          <p:cNvCxnSpPr>
            <a:stCxn id="13" idx="2"/>
            <a:endCxn id="15" idx="0"/>
          </p:cNvCxnSpPr>
          <p:nvPr/>
        </p:nvCxnSpPr>
        <p:spPr>
          <a:xfrm rot="5400000">
            <a:off x="7447435" y="4174996"/>
            <a:ext cx="292394" cy="12700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00A39C3A-ED77-42AE-98BB-7EAE6A033B6A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 rot="16200000" flipH="1">
            <a:off x="8807097" y="2815334"/>
            <a:ext cx="314106" cy="2741036"/>
          </a:xfrm>
          <a:prstGeom prst="bent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5F694551-4342-4AE9-828A-D43BD79CFF1F}"/>
              </a:ext>
            </a:extLst>
          </p:cNvPr>
          <p:cNvCxnSpPr>
            <a:stCxn id="10" idx="2"/>
            <a:endCxn id="16" idx="0"/>
          </p:cNvCxnSpPr>
          <p:nvPr/>
        </p:nvCxnSpPr>
        <p:spPr>
          <a:xfrm rot="16200000" flipH="1">
            <a:off x="4720770" y="4185204"/>
            <a:ext cx="1755295" cy="3810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124F2ABC-092F-4B5A-A1D0-E575005DAE3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 rot="5400000">
            <a:off x="4309134" y="4482561"/>
            <a:ext cx="310315" cy="2272062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02964F13-47DF-4980-B526-411AA9A8F439}"/>
              </a:ext>
            </a:extLst>
          </p:cNvPr>
          <p:cNvCxnSpPr>
            <a:stCxn id="16" idx="2"/>
            <a:endCxn id="18" idx="0"/>
          </p:cNvCxnSpPr>
          <p:nvPr/>
        </p:nvCxnSpPr>
        <p:spPr>
          <a:xfrm rot="16200000" flipH="1">
            <a:off x="5510096" y="5553661"/>
            <a:ext cx="320659" cy="140206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B7084775-4400-4F7D-9499-954D7A8AE153}"/>
              </a:ext>
            </a:extLst>
          </p:cNvPr>
          <p:cNvCxnSpPr>
            <a:stCxn id="16" idx="2"/>
            <a:endCxn id="19" idx="0"/>
          </p:cNvCxnSpPr>
          <p:nvPr/>
        </p:nvCxnSpPr>
        <p:spPr>
          <a:xfrm rot="16200000" flipH="1">
            <a:off x="6796970" y="4266787"/>
            <a:ext cx="320659" cy="2713954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Google Shape;57;p13">
            <a:extLst>
              <a:ext uri="{FF2B5EF4-FFF2-40B4-BE49-F238E27FC236}">
                <a16:creationId xmlns:a16="http://schemas.microsoft.com/office/drawing/2014/main" id="{37B87341-CBA0-43FC-B877-BCAA1F3E6436}"/>
              </a:ext>
            </a:extLst>
          </p:cNvPr>
          <p:cNvSpPr/>
          <p:nvPr/>
        </p:nvSpPr>
        <p:spPr>
          <a:xfrm>
            <a:off x="4156352" y="902802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41649900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7305B-E1F6-474F-A1A3-2447BE09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Ranking values by “eye”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2A56C8F-A716-4763-A2BD-3958CECB5A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0040" y="1325563"/>
                <a:ext cx="10515600" cy="65341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u="sng" dirty="0"/>
                  <a:t>Let’s try assuming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b="1" i="1" u="sng" smtClean="0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800" b="1" i="1" u="sng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𝒇</m:t>
                        </m:r>
                      </m:e>
                      <m:sub>
                        <m:r>
                          <a:rPr lang="en-GB" sz="2800" b="1" i="1" u="sng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en-GB" u="sng" dirty="0"/>
                  <a:t> is </a:t>
                </a:r>
                <a:r>
                  <a:rPr lang="en-GB" b="1" u="sng" dirty="0">
                    <a:solidFill>
                      <a:srgbClr val="7030A0"/>
                    </a:solidFill>
                  </a:rPr>
                  <a:t>10</a:t>
                </a:r>
                <a:r>
                  <a:rPr lang="en-GB" u="sng" dirty="0"/>
                  <a:t> (i.e. we failed to encounter 10 animals)</a:t>
                </a:r>
              </a:p>
              <a:p>
                <a:endParaRPr lang="en-GB" u="sng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F2A56C8F-A716-4763-A2BD-3958CECB5A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0040" y="1325563"/>
                <a:ext cx="10515600" cy="653415"/>
              </a:xfrm>
              <a:blipFill>
                <a:blip r:embed="rId2"/>
                <a:stretch>
                  <a:fillRect l="-1217" t="-148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Content Placeholder 6">
                <a:extLst>
                  <a:ext uri="{FF2B5EF4-FFF2-40B4-BE49-F238E27FC236}">
                    <a16:creationId xmlns:a16="http://schemas.microsoft.com/office/drawing/2014/main" id="{A83E4B6B-9EC4-470A-8982-E216EEF56E07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52951828"/>
                  </p:ext>
                </p:extLst>
              </p:nvPr>
            </p:nvGraphicFramePr>
            <p:xfrm>
              <a:off x="-1" y="1780176"/>
              <a:ext cx="12192000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32343">
                      <a:extLst>
                        <a:ext uri="{9D8B030D-6E8A-4147-A177-3AD203B41FA5}">
                          <a16:colId xmlns:a16="http://schemas.microsoft.com/office/drawing/2014/main" val="2895432955"/>
                        </a:ext>
                      </a:extLst>
                    </a:gridCol>
                    <a:gridCol w="2735909">
                      <a:extLst>
                        <a:ext uri="{9D8B030D-6E8A-4147-A177-3AD203B41FA5}">
                          <a16:colId xmlns:a16="http://schemas.microsoft.com/office/drawing/2014/main" val="407578712"/>
                        </a:ext>
                      </a:extLst>
                    </a:gridCol>
                    <a:gridCol w="3677348">
                      <a:extLst>
                        <a:ext uri="{9D8B030D-6E8A-4147-A177-3AD203B41FA5}">
                          <a16:colId xmlns:a16="http://schemas.microsoft.com/office/drawing/2014/main" val="4255770807"/>
                        </a:ext>
                      </a:extLst>
                    </a:gridCol>
                    <a:gridCol w="2946400">
                      <a:extLst>
                        <a:ext uri="{9D8B030D-6E8A-4147-A177-3AD203B41FA5}">
                          <a16:colId xmlns:a16="http://schemas.microsoft.com/office/drawing/2014/main" val="388497827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b="1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b="1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𝒏</m:t>
                                  </m:r>
                                </m:e>
                                <m:sub>
                                  <m:r>
                                    <a:rPr lang="en-GB" sz="2400" b="1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𝑪𝑯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endParaRPr lang="en-GB" sz="2400" b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Expected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b="1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b="1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𝒏</m:t>
                                  </m:r>
                                </m:e>
                                <m:sub>
                                  <m:r>
                                    <a:rPr lang="en-GB" sz="2400" b="1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𝑪𝑯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303666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GB" sz="240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GB" sz="2400" b="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75</m:t>
                                  </m:r>
                                  <m:r>
                                    <a:rPr lang="en-GB" sz="2400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r>
                                    <a:rPr lang="en-GB" sz="2400" b="1" i="1" kern="1200" smtClean="0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𝟏𝟎</m:t>
                                  </m:r>
                                </m:e>
                              </m:d>
                              <m:r>
                                <a:rPr lang="en-GB" sz="24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∗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 0.5 * 0.5 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21.25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8795487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GB" sz="240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GB" sz="2400" b="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75</m:t>
                                  </m:r>
                                  <m:r>
                                    <a:rPr lang="en-GB" sz="2400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r>
                                    <a:rPr lang="en-GB" sz="2400" b="1" i="1" kern="1200" smtClean="0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𝟏𝟎</m:t>
                                  </m:r>
                                </m:e>
                              </m:d>
                              <m:r>
                                <a:rPr lang="en-GB" sz="24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∗</m:t>
                              </m:r>
                            </m:oMath>
                          </a14:m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 0.5 * </a:t>
                          </a: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(1-0.5) 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21.25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5322366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GB" sz="240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GB" sz="2400" b="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75</m:t>
                                  </m:r>
                                  <m:r>
                                    <a:rPr lang="en-GB" sz="2400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r>
                                    <a:rPr lang="en-GB" sz="2400" b="1" i="1" kern="1200" smtClean="0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𝟏𝟎</m:t>
                                  </m:r>
                                </m:e>
                              </m:d>
                            </m:oMath>
                          </a14:m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 * (1-0.5) * </a:t>
                          </a: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0.5 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21.25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2994383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Content Placeholder 6">
                <a:extLst>
                  <a:ext uri="{FF2B5EF4-FFF2-40B4-BE49-F238E27FC236}">
                    <a16:creationId xmlns:a16="http://schemas.microsoft.com/office/drawing/2014/main" id="{A83E4B6B-9EC4-470A-8982-E216EEF56E07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52951828"/>
                  </p:ext>
                </p:extLst>
              </p:nvPr>
            </p:nvGraphicFramePr>
            <p:xfrm>
              <a:off x="-1" y="1780176"/>
              <a:ext cx="12192000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32343">
                      <a:extLst>
                        <a:ext uri="{9D8B030D-6E8A-4147-A177-3AD203B41FA5}">
                          <a16:colId xmlns:a16="http://schemas.microsoft.com/office/drawing/2014/main" val="2895432955"/>
                        </a:ext>
                      </a:extLst>
                    </a:gridCol>
                    <a:gridCol w="2735909">
                      <a:extLst>
                        <a:ext uri="{9D8B030D-6E8A-4147-A177-3AD203B41FA5}">
                          <a16:colId xmlns:a16="http://schemas.microsoft.com/office/drawing/2014/main" val="407578712"/>
                        </a:ext>
                      </a:extLst>
                    </a:gridCol>
                    <a:gridCol w="3677348">
                      <a:extLst>
                        <a:ext uri="{9D8B030D-6E8A-4147-A177-3AD203B41FA5}">
                          <a16:colId xmlns:a16="http://schemas.microsoft.com/office/drawing/2014/main" val="4255770807"/>
                        </a:ext>
                      </a:extLst>
                    </a:gridCol>
                    <a:gridCol w="2946400">
                      <a:extLst>
                        <a:ext uri="{9D8B030D-6E8A-4147-A177-3AD203B41FA5}">
                          <a16:colId xmlns:a16="http://schemas.microsoft.com/office/drawing/2014/main" val="3884978272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3563" t="-10667" r="-242762" b="-3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3430" t="-10667" r="-620" b="-330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3036663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151575" t="-109211" r="-80763" b="-2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21.25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87954871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3"/>
                          <a:stretch>
                            <a:fillRect l="-151575" t="-212000" r="-80763" b="-1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21.25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53223665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3"/>
                          <a:stretch>
                            <a:fillRect l="-151575" t="-312000" r="-80763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21.25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2994383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8">
                <a:extLst>
                  <a:ext uri="{FF2B5EF4-FFF2-40B4-BE49-F238E27FC236}">
                    <a16:creationId xmlns:a16="http://schemas.microsoft.com/office/drawing/2014/main" id="{9193AF54-45D3-4A5A-B5E2-4DF67BC7303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0040" y="3970584"/>
                <a:ext cx="10515600" cy="65341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u="sng" dirty="0"/>
                  <a:t>How about assuming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u="sng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b="1" i="1" u="sng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𝒇</m:t>
                        </m:r>
                      </m:e>
                      <m:sub>
                        <m:r>
                          <a:rPr lang="en-GB" b="1" i="1" u="sng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en-GB" u="sng" dirty="0"/>
                  <a:t> is </a:t>
                </a:r>
                <a:r>
                  <a:rPr lang="en-GB" b="1" u="sng" dirty="0">
                    <a:solidFill>
                      <a:srgbClr val="7030A0"/>
                    </a:solidFill>
                  </a:rPr>
                  <a:t>30</a:t>
                </a:r>
              </a:p>
            </p:txBody>
          </p:sp>
        </mc:Choice>
        <mc:Fallback xmlns="">
          <p:sp>
            <p:nvSpPr>
              <p:cNvPr id="11" name="Content Placeholder 8">
                <a:extLst>
                  <a:ext uri="{FF2B5EF4-FFF2-40B4-BE49-F238E27FC236}">
                    <a16:creationId xmlns:a16="http://schemas.microsoft.com/office/drawing/2014/main" id="{9193AF54-45D3-4A5A-B5E2-4DF67BC730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040" y="3970584"/>
                <a:ext cx="10515600" cy="653415"/>
              </a:xfrm>
              <a:prstGeom prst="rect">
                <a:avLst/>
              </a:prstGeom>
              <a:blipFill>
                <a:blip r:embed="rId4"/>
                <a:stretch>
                  <a:fillRect l="-1217" t="-148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Content Placeholder 6">
                <a:extLst>
                  <a:ext uri="{FF2B5EF4-FFF2-40B4-BE49-F238E27FC236}">
                    <a16:creationId xmlns:a16="http://schemas.microsoft.com/office/drawing/2014/main" id="{7804E81A-EA41-4C0E-9B88-A775C311493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321082165"/>
                  </p:ext>
                </p:extLst>
              </p:nvPr>
            </p:nvGraphicFramePr>
            <p:xfrm>
              <a:off x="0" y="4386168"/>
              <a:ext cx="12192000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32343">
                      <a:extLst>
                        <a:ext uri="{9D8B030D-6E8A-4147-A177-3AD203B41FA5}">
                          <a16:colId xmlns:a16="http://schemas.microsoft.com/office/drawing/2014/main" val="2895432955"/>
                        </a:ext>
                      </a:extLst>
                    </a:gridCol>
                    <a:gridCol w="2735909">
                      <a:extLst>
                        <a:ext uri="{9D8B030D-6E8A-4147-A177-3AD203B41FA5}">
                          <a16:colId xmlns:a16="http://schemas.microsoft.com/office/drawing/2014/main" val="407578712"/>
                        </a:ext>
                      </a:extLst>
                    </a:gridCol>
                    <a:gridCol w="3809428">
                      <a:extLst>
                        <a:ext uri="{9D8B030D-6E8A-4147-A177-3AD203B41FA5}">
                          <a16:colId xmlns:a16="http://schemas.microsoft.com/office/drawing/2014/main" val="4255770807"/>
                        </a:ext>
                      </a:extLst>
                    </a:gridCol>
                    <a:gridCol w="2814320">
                      <a:extLst>
                        <a:ext uri="{9D8B030D-6E8A-4147-A177-3AD203B41FA5}">
                          <a16:colId xmlns:a16="http://schemas.microsoft.com/office/drawing/2014/main" val="388497827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b="1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b="1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𝒏</m:t>
                                  </m:r>
                                </m:e>
                                <m:sub>
                                  <m:r>
                                    <a:rPr lang="en-GB" sz="2400" b="1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𝑪𝑯</m:t>
                                  </m:r>
                                </m:sub>
                              </m:sSub>
                            </m:oMath>
                          </a14:m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endParaRPr lang="en-GB" sz="2400" b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Expected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2400" b="1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lang="en-GB" sz="2400" b="1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𝒏</m:t>
                                  </m:r>
                                </m:e>
                                <m:sub>
                                  <m:r>
                                    <a:rPr lang="en-GB" sz="2400" b="1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𝑪𝑯</m:t>
                                  </m:r>
                                </m:sub>
                              </m:sSub>
                            </m:oMath>
                          </a14:m>
                          <a:endParaRPr lang="en-GB" sz="2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303666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GB" sz="240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GB" sz="2400" b="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75</m:t>
                                  </m:r>
                                  <m:r>
                                    <a:rPr lang="en-GB" sz="2400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r>
                                    <a:rPr lang="en-GB" sz="2400" b="1" i="1" kern="1200" smtClean="0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𝟑𝟎</m:t>
                                  </m:r>
                                </m:e>
                              </m:d>
                              <m:r>
                                <a:rPr lang="en-GB" sz="24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∗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 0.5 * 0.5 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26.25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8795487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GB" sz="240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GB" sz="2400" b="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75</m:t>
                                  </m:r>
                                  <m:r>
                                    <a:rPr lang="en-GB" sz="2400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r>
                                    <a:rPr lang="en-GB" sz="2400" b="1" i="1" kern="1200" smtClean="0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𝟑𝟎</m:t>
                                  </m:r>
                                </m:e>
                              </m:d>
                              <m:r>
                                <a:rPr lang="en-GB" sz="24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∗</m:t>
                              </m:r>
                            </m:oMath>
                          </a14:m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 0.5 * </a:t>
                          </a: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(1-0.5) 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26.25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5322366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GB" sz="240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GB" sz="2400" b="0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75</m:t>
                                  </m:r>
                                  <m:r>
                                    <a:rPr lang="en-GB" sz="2400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r>
                                    <a:rPr lang="en-GB" sz="2400" b="1" i="1" kern="1200" smtClean="0">
                                      <a:solidFill>
                                        <a:srgbClr val="7030A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𝟑𝟎</m:t>
                                  </m:r>
                                </m:e>
                              </m:d>
                            </m:oMath>
                          </a14:m>
                          <a:r>
                            <a:rPr lang="en-GB" sz="2400" b="0" i="0" dirty="0">
                              <a:solidFill>
                                <a:schemeClr val="tx1"/>
                              </a:solidFill>
                            </a:rPr>
                            <a:t> * (1-0.5) * </a:t>
                          </a: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0.5 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26.25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2994383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Content Placeholder 6">
                <a:extLst>
                  <a:ext uri="{FF2B5EF4-FFF2-40B4-BE49-F238E27FC236}">
                    <a16:creationId xmlns:a16="http://schemas.microsoft.com/office/drawing/2014/main" id="{7804E81A-EA41-4C0E-9B88-A775C311493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321082165"/>
                  </p:ext>
                </p:extLst>
              </p:nvPr>
            </p:nvGraphicFramePr>
            <p:xfrm>
              <a:off x="0" y="4386168"/>
              <a:ext cx="12192000" cy="1828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32343">
                      <a:extLst>
                        <a:ext uri="{9D8B030D-6E8A-4147-A177-3AD203B41FA5}">
                          <a16:colId xmlns:a16="http://schemas.microsoft.com/office/drawing/2014/main" val="2895432955"/>
                        </a:ext>
                      </a:extLst>
                    </a:gridCol>
                    <a:gridCol w="2735909">
                      <a:extLst>
                        <a:ext uri="{9D8B030D-6E8A-4147-A177-3AD203B41FA5}">
                          <a16:colId xmlns:a16="http://schemas.microsoft.com/office/drawing/2014/main" val="407578712"/>
                        </a:ext>
                      </a:extLst>
                    </a:gridCol>
                    <a:gridCol w="3809428">
                      <a:extLst>
                        <a:ext uri="{9D8B030D-6E8A-4147-A177-3AD203B41FA5}">
                          <a16:colId xmlns:a16="http://schemas.microsoft.com/office/drawing/2014/main" val="4255770807"/>
                        </a:ext>
                      </a:extLst>
                    </a:gridCol>
                    <a:gridCol w="2814320">
                      <a:extLst>
                        <a:ext uri="{9D8B030D-6E8A-4147-A177-3AD203B41FA5}">
                          <a16:colId xmlns:a16="http://schemas.microsoft.com/office/drawing/2014/main" val="3884978272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4018" t="-9333" r="-243304" b="-332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33117" t="-9333" r="-649" b="-33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3036663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5"/>
                          <a:stretch>
                            <a:fillRect l="-146240" t="-107895" r="-74400" b="-2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26.25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87954871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5"/>
                          <a:stretch>
                            <a:fillRect l="-146240" t="-210667" r="-74400" b="-1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26.25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53223665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5"/>
                          <a:stretch>
                            <a:fillRect l="-146240" t="-310667" r="-74400" b="-30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26.25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2994383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3" name="Google Shape;57;p13">
            <a:extLst>
              <a:ext uri="{FF2B5EF4-FFF2-40B4-BE49-F238E27FC236}">
                <a16:creationId xmlns:a16="http://schemas.microsoft.com/office/drawing/2014/main" id="{CB187F2E-6540-4302-A412-3C58180CD630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5B3885-F464-4EBE-AD24-F3F2D033552F}"/>
              </a:ext>
            </a:extLst>
          </p:cNvPr>
          <p:cNvSpPr/>
          <p:nvPr/>
        </p:nvSpPr>
        <p:spPr>
          <a:xfrm>
            <a:off x="9406647" y="2291945"/>
            <a:ext cx="2785352" cy="15115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475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1" grpId="0"/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57CA4-C244-4CFE-813D-7FD54BA11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does MLE suggest?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56B117-6B6B-4B1D-9021-1384DED4288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2181" y="1325562"/>
                <a:ext cx="6136836" cy="5347611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Maximum likelihood estimate will try a variety of values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b="1" i="1" kern="1200" smtClean="0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GB" sz="2800" b="1" i="1" kern="1200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𝒇</m:t>
                        </m:r>
                      </m:e>
                      <m:sub>
                        <m:r>
                          <a:rPr lang="en-GB" sz="2800" b="1" i="1" kern="1200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en-GB" dirty="0"/>
                  <a:t>, each time solving the above equations.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It will rank each value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b="1" i="1" kern="1200" smtClean="0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GB" sz="2800" b="1" i="1" kern="1200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𝒇</m:t>
                        </m:r>
                      </m:e>
                      <m:sub>
                        <m:r>
                          <a:rPr lang="en-GB" sz="2800" b="1" i="1" kern="1200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en-GB" dirty="0"/>
                  <a:t>, and report the most likely value back to us.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Assume it reports 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b="1" i="1" kern="1200" smtClean="0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GB" sz="2800" b="1" i="1" kern="1200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𝒇</m:t>
                        </m:r>
                      </m:e>
                      <m:sub>
                        <m:r>
                          <a:rPr lang="en-GB" sz="2800" b="1" i="1" kern="1200">
                            <a:solidFill>
                              <a:srgbClr val="7030A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𝟎</m:t>
                        </m:r>
                      </m:sub>
                    </m:sSub>
                    <m:r>
                      <a:rPr lang="en-GB" sz="2800" b="1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=</m:t>
                    </m:r>
                    <m:r>
                      <a:rPr lang="en-GB" sz="28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25.3</m:t>
                    </m:r>
                  </m:oMath>
                </a14:m>
                <a:endParaRPr lang="en-GB" sz="2800" kern="1200" dirty="0">
                  <a:solidFill>
                    <a:schemeClr val="tx1"/>
                  </a:solidFill>
                  <a:effectLst/>
                  <a:ea typeface="+mn-ea"/>
                  <a:cs typeface="+mn-cs"/>
                </a:endParaRPr>
              </a:p>
              <a:p>
                <a:pPr marL="0" indent="0">
                  <a:buNone/>
                </a:pPr>
                <a:endParaRPr lang="en-GB" sz="2800" kern="1200" dirty="0">
                  <a:solidFill>
                    <a:schemeClr val="tx1"/>
                  </a:solidFill>
                  <a:effectLst/>
                  <a:ea typeface="+mn-ea"/>
                  <a:cs typeface="+mn-cs"/>
                </a:endParaRP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8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r>
                  <a:rPr lang="en-GB" dirty="0"/>
                  <a:t> = </a:t>
                </a:r>
                <a14:m>
                  <m:oMath xmlns:m="http://schemas.openxmlformats.org/officeDocument/2006/math">
                    <m:r>
                      <a:rPr lang="en-GB" i="1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i="1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=75+25.3=100.3</m:t>
                    </m:r>
                  </m:oMath>
                </a14:m>
                <a:endParaRPr lang="en-GB" b="0" dirty="0"/>
              </a:p>
              <a:p>
                <a:pPr lvl="1"/>
                <a:r>
                  <a:rPr lang="en-GB" dirty="0"/>
                  <a:t>Round up to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r>
                  <a:rPr lang="en-GB" dirty="0"/>
                  <a:t> = 101 animals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56B117-6B6B-4B1D-9021-1384DED4288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2181" y="1325562"/>
                <a:ext cx="6136836" cy="5347611"/>
              </a:xfrm>
              <a:blipFill>
                <a:blip r:embed="rId2"/>
                <a:stretch>
                  <a:fillRect l="-1789" t="-1822" r="-22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C8C078EC-C749-4C09-A727-4A5D69E73743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A91C6F-2153-4041-8C32-837F80931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177" y="1325563"/>
            <a:ext cx="5217611" cy="55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68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111DA-AED3-43BA-B386-BFBC077A4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Using MLE to estimate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479159-C954-47CF-B14B-19795593CB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34467"/>
                <a:ext cx="4928217" cy="5014907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MLE estimates all parameters;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sz="18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= the capture probability</a:t>
                </a:r>
              </a:p>
              <a:p>
                <a:pPr lvl="2"/>
                <a:r>
                  <a:rPr lang="en-GB" dirty="0"/>
                  <a:t>For however many different capture probabilities we have, e.g.,</a:t>
                </a:r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GB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𝑆𝑎𝑙𝑙𝑦</m:t>
                    </m:r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𝑐𝑎𝑝𝑡𝑢𝑟𝑒</m:t>
                    </m:r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𝑟𝑎𝑡𝑒</m:t>
                    </m:r>
                  </m:oMath>
                </a14:m>
                <a:endParaRPr lang="en-GB" sz="1600" b="1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GB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𝐵𝑎𝑟𝑟𝑦</m:t>
                    </m:r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𝑐𝑎𝑝𝑡𝑢𝑟𝑒</m:t>
                    </m:r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𝑟𝑎𝑡𝑒</m:t>
                    </m:r>
                  </m:oMath>
                </a14:m>
                <a:endParaRPr lang="en-GB" dirty="0"/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𝑎𝑟𝑟𝑦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𝑐𝑎𝑝𝑡𝑢𝑟𝑒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𝑟𝑎𝑡𝑒</m:t>
                    </m:r>
                  </m:oMath>
                </a14:m>
                <a:endParaRPr lang="en-GB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/>
                  <a:t> = the number of individuals we never encountered</a:t>
                </a:r>
              </a:p>
              <a:p>
                <a:r>
                  <a:rPr lang="en-GB" dirty="0"/>
                  <a:t>MLE needs to find a </a:t>
                </a:r>
                <a:r>
                  <a:rPr lang="en-GB" u="sng" dirty="0"/>
                  <a:t>combination</a:t>
                </a:r>
                <a:r>
                  <a:rPr lang="en-GB" dirty="0"/>
                  <a:t> of values for all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parameters</a:t>
                </a:r>
                <a:r>
                  <a:rPr lang="en-GB" b="1" i="1" dirty="0"/>
                  <a:t> </a:t>
                </a:r>
                <a:r>
                  <a:rPr lang="en-GB" dirty="0"/>
                  <a:t>that works best with the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observed data</a:t>
                </a:r>
              </a:p>
              <a:p>
                <a:pPr lvl="1"/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479159-C954-47CF-B14B-19795593CB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34467"/>
                <a:ext cx="4928217" cy="5014907"/>
              </a:xfrm>
              <a:blipFill>
                <a:blip r:embed="rId2"/>
                <a:stretch>
                  <a:fillRect l="-2228" t="-267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4DFE2078-AC13-491B-AAAC-54B41F77DFA7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6" name="Picture 5" descr="A group of people playing in a playground&#10;&#10;Description automatically generated with low confidence">
            <a:extLst>
              <a:ext uri="{FF2B5EF4-FFF2-40B4-BE49-F238E27FC236}">
                <a16:creationId xmlns:a16="http://schemas.microsoft.com/office/drawing/2014/main" id="{FA2CE5C4-6D38-47C5-9C50-A6495617A1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6417" y="1634468"/>
            <a:ext cx="6281228" cy="41874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7AE3F6D-3E7F-4CD7-8727-2E39A94C0419}"/>
                  </a:ext>
                </a:extLst>
              </p:cNvPr>
              <p:cNvSpPr txBox="1"/>
              <p:nvPr/>
            </p:nvSpPr>
            <p:spPr>
              <a:xfrm>
                <a:off x="6232124" y="3712674"/>
                <a:ext cx="486352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7AE3F6D-3E7F-4CD7-8727-2E39A94C04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2124" y="3712674"/>
                <a:ext cx="486352" cy="369332"/>
              </a:xfrm>
              <a:prstGeom prst="rect">
                <a:avLst/>
              </a:prstGeom>
              <a:blipFill>
                <a:blip r:embed="rId4"/>
                <a:stretch>
                  <a:fillRect b="-4762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6655170-110A-450A-8656-C5F3D94C1A23}"/>
                  </a:ext>
                </a:extLst>
              </p:cNvPr>
              <p:cNvSpPr txBox="1"/>
              <p:nvPr/>
            </p:nvSpPr>
            <p:spPr>
              <a:xfrm>
                <a:off x="7574132" y="2826387"/>
                <a:ext cx="462563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6655170-110A-450A-8656-C5F3D94C1A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4132" y="2826387"/>
                <a:ext cx="462563" cy="369332"/>
              </a:xfrm>
              <a:prstGeom prst="rect">
                <a:avLst/>
              </a:prstGeom>
              <a:blipFill>
                <a:blip r:embed="rId5"/>
                <a:stretch>
                  <a:fillRect b="-4839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D4B4CD-4967-4B5A-9116-DCD48D0158EE}"/>
                  </a:ext>
                </a:extLst>
              </p:cNvPr>
              <p:cNvSpPr txBox="1"/>
              <p:nvPr/>
            </p:nvSpPr>
            <p:spPr>
              <a:xfrm>
                <a:off x="9882326" y="2826387"/>
                <a:ext cx="499176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D4B4CD-4967-4B5A-9116-DCD48D0158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82326" y="2826387"/>
                <a:ext cx="499176" cy="369332"/>
              </a:xfrm>
              <a:prstGeom prst="rect">
                <a:avLst/>
              </a:prstGeom>
              <a:blipFill>
                <a:blip r:embed="rId6"/>
                <a:stretch>
                  <a:fillRect b="-4839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354EEA-BC33-429D-B9FF-058F7C5809AF}"/>
                  </a:ext>
                </a:extLst>
              </p:cNvPr>
              <p:cNvSpPr txBox="1"/>
              <p:nvPr/>
            </p:nvSpPr>
            <p:spPr>
              <a:xfrm>
                <a:off x="10856650" y="3897340"/>
                <a:ext cx="435504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354EEA-BC33-429D-B9FF-058F7C5809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56650" y="3897340"/>
                <a:ext cx="435504" cy="369332"/>
              </a:xfrm>
              <a:prstGeom prst="rect">
                <a:avLst/>
              </a:prstGeom>
              <a:blipFill>
                <a:blip r:embed="rId7"/>
                <a:stretch>
                  <a:fillRect b="-11111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034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7" grpId="0" animBg="1"/>
      <p:bldP spid="8" grpId="0" animBg="1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88B48-F8BF-4A74-9842-D6FDE75BB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 err="1"/>
              <a:t>tl;dr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C44B44-F49F-4063-9F34-8A4D4F5424D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GB" dirty="0"/>
                  <a:t>We extend from Lincoln-Petersen to more sophisticated K-samples models</a:t>
                </a:r>
              </a:p>
              <a:p>
                <a:pPr lvl="1"/>
                <a:r>
                  <a:rPr lang="en-GB" dirty="0"/>
                  <a:t>Allows us to vary the probability of capture (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), so it does not need to be constant</a:t>
                </a:r>
              </a:p>
              <a:p>
                <a:r>
                  <a:rPr lang="en-GB" dirty="0"/>
                  <a:t>Animals “flip biased coins to decide if they will be caught”</a:t>
                </a:r>
              </a:p>
              <a:p>
                <a:pPr lvl="1"/>
                <a:r>
                  <a:rPr lang="en-GB" dirty="0"/>
                  <a:t>We use their capture histories to estimate what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is</a:t>
                </a:r>
              </a:p>
              <a:p>
                <a:r>
                  <a:rPr lang="en-GB" dirty="0"/>
                  <a:t>At the same time, we estimate how many animals </a:t>
                </a:r>
                <a:r>
                  <a:rPr lang="en-GB" i="1" dirty="0"/>
                  <a:t>we never caught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GB" sz="2400" b="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/>
                  <a:t> is the parameter for the number never caught</a:t>
                </a:r>
              </a:p>
              <a:p>
                <a:pPr lvl="1"/>
                <a:r>
                  <a:rPr lang="en-GB" dirty="0"/>
                  <a:t>We use estimated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values, as well as known number of individuals caught, to 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/>
                  <a:t> </a:t>
                </a:r>
              </a:p>
              <a:p>
                <a:r>
                  <a:rPr lang="en-GB" dirty="0"/>
                  <a:t>Maximum Likelihood Estimation does the actual work, we just describe how we think we world </a:t>
                </a:r>
                <a:r>
                  <a:rPr lang="en-GB" i="1" dirty="0"/>
                  <a:t>might</a:t>
                </a:r>
                <a:r>
                  <a:rPr lang="en-GB" dirty="0"/>
                  <a:t> work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C44B44-F49F-4063-9F34-8A4D4F5424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5651DEF5-8110-430A-B22F-3FBBB7C3E18F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157666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5847EF7-DA95-4FDA-81CB-62AF79879425}"/>
              </a:ext>
            </a:extLst>
          </p:cNvPr>
          <p:cNvSpPr/>
          <p:nvPr/>
        </p:nvSpPr>
        <p:spPr>
          <a:xfrm>
            <a:off x="8810013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E54FD76-25CD-46CA-B195-178DBDAA13E8}"/>
              </a:ext>
            </a:extLst>
          </p:cNvPr>
          <p:cNvSpPr/>
          <p:nvPr/>
        </p:nvSpPr>
        <p:spPr>
          <a:xfrm>
            <a:off x="4591494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CD6CE42-38E6-4FDD-A8DF-E978AF5D72F2}"/>
              </a:ext>
            </a:extLst>
          </p:cNvPr>
          <p:cNvSpPr/>
          <p:nvPr/>
        </p:nvSpPr>
        <p:spPr>
          <a:xfrm>
            <a:off x="282670" y="1520687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38996-27A6-431D-8958-42E1ED73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17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We’re still assuming a </a:t>
            </a:r>
            <a:r>
              <a:rPr lang="en-GB" b="1" i="1" dirty="0">
                <a:solidFill>
                  <a:srgbClr val="7030A0"/>
                </a:solidFill>
              </a:rPr>
              <a:t>closed</a:t>
            </a:r>
            <a:r>
              <a:rPr lang="en-GB" dirty="0"/>
              <a:t> population</a:t>
            </a:r>
          </a:p>
        </p:txBody>
      </p:sp>
      <p:pic>
        <p:nvPicPr>
          <p:cNvPr id="5" name="Picture 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D438AA3-C21D-4AB1-BD6D-8FB676ABC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862" y="2020011"/>
            <a:ext cx="565599" cy="1029288"/>
          </a:xfrm>
          <a:prstGeom prst="rect">
            <a:avLst/>
          </a:prstGeom>
        </p:spPr>
      </p:pic>
      <p:pic>
        <p:nvPicPr>
          <p:cNvPr id="8" name="Picture 7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952ADAD-2729-44F0-9ECF-667408E7D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169" y="1690688"/>
            <a:ext cx="565599" cy="1029288"/>
          </a:xfrm>
          <a:prstGeom prst="rect">
            <a:avLst/>
          </a:prstGeom>
        </p:spPr>
      </p:pic>
      <p:pic>
        <p:nvPicPr>
          <p:cNvPr id="9" name="Picture 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B4F8B516-A382-4065-873A-E46F89BB1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44" y="3049299"/>
            <a:ext cx="565599" cy="1029288"/>
          </a:xfrm>
          <a:prstGeom prst="rect">
            <a:avLst/>
          </a:prstGeom>
        </p:spPr>
      </p:pic>
      <p:pic>
        <p:nvPicPr>
          <p:cNvPr id="10" name="Picture 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172688A-C25C-4C6B-92D1-FC11DCBE7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27" y="2732518"/>
            <a:ext cx="565599" cy="10292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08611F-8E5B-4347-9841-86B7226D3032}"/>
              </a:ext>
            </a:extLst>
          </p:cNvPr>
          <p:cNvSpPr txBox="1"/>
          <p:nvPr/>
        </p:nvSpPr>
        <p:spPr>
          <a:xfrm>
            <a:off x="904435" y="4719505"/>
            <a:ext cx="1606978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First survey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A1DDE9-65E1-4BC6-A3D0-A97918151EBA}"/>
              </a:ext>
            </a:extLst>
          </p:cNvPr>
          <p:cNvCxnSpPr>
            <a:cxnSpLocks/>
            <a:stCxn id="11" idx="4"/>
            <a:endCxn id="12" idx="0"/>
          </p:cNvCxnSpPr>
          <p:nvPr/>
        </p:nvCxnSpPr>
        <p:spPr>
          <a:xfrm>
            <a:off x="1707924" y="4276450"/>
            <a:ext cx="0" cy="443055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C49EE74-274F-4736-BD82-EE94B27E3459}"/>
              </a:ext>
            </a:extLst>
          </p:cNvPr>
          <p:cNvSpPr txBox="1"/>
          <p:nvPr/>
        </p:nvSpPr>
        <p:spPr>
          <a:xfrm>
            <a:off x="4531235" y="4719504"/>
            <a:ext cx="2983830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Time between surveys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E8BB01-9FAA-47D6-9E23-D0CE817D4417}"/>
              </a:ext>
            </a:extLst>
          </p:cNvPr>
          <p:cNvCxnSpPr>
            <a:cxnSpLocks/>
            <a:stCxn id="38" idx="4"/>
            <a:endCxn id="27" idx="0"/>
          </p:cNvCxnSpPr>
          <p:nvPr/>
        </p:nvCxnSpPr>
        <p:spPr>
          <a:xfrm>
            <a:off x="6016748" y="4275994"/>
            <a:ext cx="6402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B11DA7D-F7A9-4050-975B-C61082482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858" y="2534199"/>
            <a:ext cx="565599" cy="1029288"/>
          </a:xfrm>
          <a:prstGeom prst="rect">
            <a:avLst/>
          </a:prstGeom>
        </p:spPr>
      </p:pic>
      <p:pic>
        <p:nvPicPr>
          <p:cNvPr id="35" name="Picture 3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46812E9A-A94A-4AE4-A774-7D5AFCFE6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416" y="1520231"/>
            <a:ext cx="565599" cy="1029288"/>
          </a:xfrm>
          <a:prstGeom prst="rect">
            <a:avLst/>
          </a:prstGeom>
        </p:spPr>
      </p:pic>
      <p:pic>
        <p:nvPicPr>
          <p:cNvPr id="36" name="Picture 3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A1D6584-31E9-4A66-884A-9D7012F112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817" y="2953817"/>
            <a:ext cx="565599" cy="1029288"/>
          </a:xfrm>
          <a:prstGeom prst="rect">
            <a:avLst/>
          </a:prstGeom>
        </p:spPr>
      </p:pic>
      <p:pic>
        <p:nvPicPr>
          <p:cNvPr id="37" name="Picture 3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5036F47C-D70F-4CFA-8FFD-D10DB8171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586" y="2898112"/>
            <a:ext cx="565599" cy="1029288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7FC55317-18DE-48E3-9806-10E16AB534A3}"/>
              </a:ext>
            </a:extLst>
          </p:cNvPr>
          <p:cNvSpPr txBox="1"/>
          <p:nvPr/>
        </p:nvSpPr>
        <p:spPr>
          <a:xfrm>
            <a:off x="9239435" y="4719504"/>
            <a:ext cx="1991663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Second survey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CE3BDCA-F4DE-436C-8933-DF21E0AD06E8}"/>
              </a:ext>
            </a:extLst>
          </p:cNvPr>
          <p:cNvCxnSpPr>
            <a:cxnSpLocks/>
            <a:stCxn id="48" idx="4"/>
            <a:endCxn id="42" idx="0"/>
          </p:cNvCxnSpPr>
          <p:nvPr/>
        </p:nvCxnSpPr>
        <p:spPr>
          <a:xfrm>
            <a:off x="10235267" y="4275994"/>
            <a:ext cx="0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49FCF3D-0C0A-4DFC-A6DD-83CEB90DD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108" y="1924529"/>
            <a:ext cx="565599" cy="1029288"/>
          </a:xfrm>
          <a:prstGeom prst="rect">
            <a:avLst/>
          </a:prstGeom>
        </p:spPr>
      </p:pic>
      <p:pic>
        <p:nvPicPr>
          <p:cNvPr id="45" name="Picture 4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FB9EE433-C79E-4EE6-B9A5-31932A1D4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868" y="1566644"/>
            <a:ext cx="565599" cy="1029288"/>
          </a:xfrm>
          <a:prstGeom prst="rect">
            <a:avLst/>
          </a:prstGeom>
        </p:spPr>
      </p:pic>
      <p:pic>
        <p:nvPicPr>
          <p:cNvPr id="46" name="Picture 4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7137083-A11A-47BA-8B7B-5C5FE3073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940" y="2845794"/>
            <a:ext cx="565599" cy="1029288"/>
          </a:xfrm>
          <a:prstGeom prst="rect">
            <a:avLst/>
          </a:prstGeom>
        </p:spPr>
      </p:pic>
      <p:pic>
        <p:nvPicPr>
          <p:cNvPr id="47" name="Picture 4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8CB26854-20E9-48A0-9E8F-D4C1B0F09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029" y="2524798"/>
            <a:ext cx="565599" cy="1029288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A13D5EA-92B0-4D57-9A03-7209A16B3F7C}"/>
              </a:ext>
            </a:extLst>
          </p:cNvPr>
          <p:cNvCxnSpPr>
            <a:stCxn id="11" idx="6"/>
            <a:endCxn id="38" idx="2"/>
          </p:cNvCxnSpPr>
          <p:nvPr/>
        </p:nvCxnSpPr>
        <p:spPr>
          <a:xfrm flipV="1">
            <a:off x="3133178" y="2898113"/>
            <a:ext cx="1458316" cy="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A782413-67B4-4669-8486-B06AD62185FD}"/>
              </a:ext>
            </a:extLst>
          </p:cNvPr>
          <p:cNvCxnSpPr>
            <a:stCxn id="38" idx="6"/>
            <a:endCxn id="48" idx="2"/>
          </p:cNvCxnSpPr>
          <p:nvPr/>
        </p:nvCxnSpPr>
        <p:spPr>
          <a:xfrm>
            <a:off x="7442002" y="2898113"/>
            <a:ext cx="13680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Google Shape;57;p13">
            <a:extLst>
              <a:ext uri="{FF2B5EF4-FFF2-40B4-BE49-F238E27FC236}">
                <a16:creationId xmlns:a16="http://schemas.microsoft.com/office/drawing/2014/main" id="{7C106F7C-4E06-4C07-9155-5A423FFAC8B1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CB1C0DD-87AC-4D64-B024-700A935ADDC8}"/>
              </a:ext>
            </a:extLst>
          </p:cNvPr>
          <p:cNvSpPr txBox="1"/>
          <p:nvPr/>
        </p:nvSpPr>
        <p:spPr>
          <a:xfrm>
            <a:off x="0" y="5788884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If a population is closed, we assume that there is a short time between surveys, where no reproduction or death occurs and no individuals enter or leave the site</a:t>
            </a:r>
          </a:p>
        </p:txBody>
      </p:sp>
    </p:spTree>
    <p:extLst>
      <p:ext uri="{BB962C8B-B14F-4D97-AF65-F5344CB8AC3E}">
        <p14:creationId xmlns:p14="http://schemas.microsoft.com/office/powerpoint/2010/main" val="3409571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C106A4D-5ED3-4E61-A577-87B8B529AAD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Wide variety of models available to estimate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r>
                  <a:rPr lang="en-GB" dirty="0"/>
                  <a:t>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C106A4D-5ED3-4E61-A577-87B8B529AA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3A81B-EC10-40CE-9088-C423A20A2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1" i="1" dirty="0">
                <a:solidFill>
                  <a:srgbClr val="7030A0"/>
                </a:solidFill>
              </a:rPr>
              <a:t>Closed</a:t>
            </a:r>
            <a:r>
              <a:rPr lang="en-GB" dirty="0"/>
              <a:t> Population CMR models:</a:t>
            </a:r>
          </a:p>
          <a:p>
            <a:pPr lvl="1"/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Lincoln-Peterson model (2 occasions)</a:t>
            </a:r>
          </a:p>
          <a:p>
            <a:pPr lvl="2"/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Allows estimation of population size</a:t>
            </a:r>
          </a:p>
          <a:p>
            <a:pPr lvl="2"/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But has restrictive model assumptions</a:t>
            </a:r>
          </a:p>
          <a:p>
            <a:pPr lvl="1"/>
            <a:r>
              <a:rPr lang="en-GB" dirty="0"/>
              <a:t>General K-samples models (&gt;2 occasions/samples)</a:t>
            </a:r>
          </a:p>
          <a:p>
            <a:pPr lvl="2"/>
            <a:r>
              <a:rPr lang="en-GB" dirty="0"/>
              <a:t>Allows 3 key sources of variation in capture rate to be accounted for:</a:t>
            </a:r>
          </a:p>
          <a:p>
            <a:pPr lvl="3"/>
            <a:r>
              <a:rPr lang="en-GB" dirty="0"/>
              <a:t>Time</a:t>
            </a:r>
          </a:p>
          <a:p>
            <a:pPr lvl="3"/>
            <a:r>
              <a:rPr lang="en-GB" dirty="0"/>
              <a:t>Heterogeneity</a:t>
            </a:r>
          </a:p>
          <a:p>
            <a:pPr lvl="3"/>
            <a:r>
              <a:rPr lang="en-GB" dirty="0"/>
              <a:t>Behaviour</a:t>
            </a:r>
          </a:p>
          <a:p>
            <a:r>
              <a:rPr lang="en-GB" b="1" i="1" dirty="0">
                <a:solidFill>
                  <a:schemeClr val="bg1">
                    <a:lumMod val="65000"/>
                  </a:schemeClr>
                </a:solidFill>
              </a:rPr>
              <a:t>Open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Population CMR models:</a:t>
            </a:r>
          </a:p>
          <a:p>
            <a:pPr lvl="1"/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Used to estimate individual survival rather than population size</a:t>
            </a:r>
          </a:p>
          <a:p>
            <a:pPr lvl="1"/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More on this next week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122678CC-03DD-40B7-88C7-EC37D9989E6B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430189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79B6A-5A6B-4886-859F-ACBEF8839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More sophisticated closed CMR models:</a:t>
            </a:r>
            <a:br>
              <a:rPr lang="en-GB" dirty="0"/>
            </a:br>
            <a:r>
              <a:rPr lang="en-GB" dirty="0"/>
              <a:t>K-samples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5F5DE-B8BA-4D5D-9E56-1F90116AC0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7319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Lincoln-Peterson model only cares if </a:t>
            </a:r>
            <a:r>
              <a:rPr lang="en-GB" b="1" i="1" dirty="0">
                <a:solidFill>
                  <a:srgbClr val="7030A0"/>
                </a:solidFill>
              </a:rPr>
              <a:t>any animal </a:t>
            </a:r>
            <a:r>
              <a:rPr lang="en-GB" dirty="0"/>
              <a:t>has been previously marked</a:t>
            </a:r>
          </a:p>
          <a:p>
            <a:pPr lvl="1"/>
            <a:r>
              <a:rPr lang="en-GB" dirty="0"/>
              <a:t>But if we take into account which </a:t>
            </a:r>
            <a:r>
              <a:rPr lang="en-GB" b="1" i="1" dirty="0">
                <a:solidFill>
                  <a:srgbClr val="7030A0"/>
                </a:solidFill>
              </a:rPr>
              <a:t>individuals </a:t>
            </a:r>
            <a:r>
              <a:rPr lang="en-GB" dirty="0"/>
              <a:t>were caught we can do more</a:t>
            </a:r>
          </a:p>
          <a:p>
            <a:pPr lvl="1"/>
            <a:endParaRPr lang="en-GB" dirty="0"/>
          </a:p>
          <a:p>
            <a:r>
              <a:rPr lang="en-GB" b="1" i="1" dirty="0">
                <a:solidFill>
                  <a:srgbClr val="7030A0"/>
                </a:solidFill>
              </a:rPr>
              <a:t>Uniquely marking individuals</a:t>
            </a:r>
            <a:r>
              <a:rPr lang="en-GB" b="1" i="1" dirty="0"/>
              <a:t> </a:t>
            </a:r>
            <a:r>
              <a:rPr lang="en-GB" dirty="0"/>
              <a:t>allows us to build unique capture histories for each individual:</a:t>
            </a:r>
          </a:p>
          <a:p>
            <a:pPr lvl="1"/>
            <a:r>
              <a:rPr lang="en-GB" dirty="0"/>
              <a:t>A capture history looks like: 1001</a:t>
            </a:r>
          </a:p>
          <a:p>
            <a:pPr lvl="1"/>
            <a:r>
              <a:rPr lang="en-GB" dirty="0"/>
              <a:t>1001 means Sally was captured on 1</a:t>
            </a:r>
            <a:r>
              <a:rPr lang="en-GB" baseline="30000" dirty="0"/>
              <a:t>st</a:t>
            </a:r>
            <a:r>
              <a:rPr lang="en-GB" dirty="0"/>
              <a:t> and 4</a:t>
            </a:r>
            <a:r>
              <a:rPr lang="en-GB" baseline="30000" dirty="0"/>
              <a:t>th</a:t>
            </a:r>
            <a:r>
              <a:rPr lang="en-GB" dirty="0"/>
              <a:t> occasion, but not on the 2</a:t>
            </a:r>
            <a:r>
              <a:rPr lang="en-GB" baseline="30000" dirty="0"/>
              <a:t>nd</a:t>
            </a:r>
            <a:r>
              <a:rPr lang="en-GB" dirty="0"/>
              <a:t> or 3</a:t>
            </a:r>
            <a:r>
              <a:rPr lang="en-GB" baseline="30000" dirty="0"/>
              <a:t>rd</a:t>
            </a:r>
            <a:r>
              <a:rPr lang="en-GB" dirty="0"/>
              <a:t> </a:t>
            </a:r>
            <a:endParaRPr lang="en-GB" sz="4300" baseline="30000" dirty="0"/>
          </a:p>
          <a:p>
            <a:endParaRPr lang="en-GB" dirty="0"/>
          </a:p>
          <a:p>
            <a:r>
              <a:rPr lang="en-GB" dirty="0"/>
              <a:t>Same assumptions as Lincoln-Peterson </a:t>
            </a:r>
            <a:r>
              <a:rPr lang="en-GB" b="1" i="1" dirty="0"/>
              <a:t>except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Capture probabilities (p) don’t have to be identical</a:t>
            </a:r>
          </a:p>
          <a:p>
            <a:pPr lvl="1"/>
            <a:r>
              <a:rPr lang="en-GB" dirty="0"/>
              <a:t>Requires more than 1 recapture occasion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B1522030-1597-4132-B15B-0525474884FF}"/>
              </a:ext>
            </a:extLst>
          </p:cNvPr>
          <p:cNvSpPr/>
          <p:nvPr/>
        </p:nvSpPr>
        <p:spPr>
          <a:xfrm>
            <a:off x="4784687" y="129551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267582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BA173-4CC0-4287-8600-139AFF0E2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A brief tangent about a hustler tossing coins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49D7BB4-0506-41A9-9EB0-D967668262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7927" y="4017818"/>
                <a:ext cx="11582400" cy="2576945"/>
              </a:xfrm>
            </p:spPr>
            <p:txBody>
              <a:bodyPr>
                <a:normAutofit fontScale="92500"/>
              </a:bodyPr>
              <a:lstStyle/>
              <a:p>
                <a:r>
                  <a:rPr lang="en-GB" sz="28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The probability of a fair coin landing on heads (</a:t>
                </a:r>
                <a14:m>
                  <m:oMath xmlns:m="http://schemas.openxmlformats.org/officeDocument/2006/math">
                    <m:r>
                      <a:rPr lang="en-GB" sz="28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) is 0.5 (i.e., 50%)</a:t>
                </a:r>
              </a:p>
              <a:p>
                <a:r>
                  <a:rPr lang="en-GB" dirty="0"/>
                  <a:t>What is the probability of the same coin landing on tails?</a:t>
                </a:r>
              </a:p>
              <a:p>
                <a:r>
                  <a:rPr lang="en-GB" dirty="0"/>
                  <a:t>If I used a biased coin, where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= 0.7, what is the probability of it landing on tails?</a:t>
                </a:r>
              </a:p>
              <a:p>
                <a:pPr lvl="1"/>
                <a:r>
                  <a:rPr lang="en-GB" dirty="0"/>
                  <a:t>(1 - </a:t>
                </a:r>
                <a14:m>
                  <m:oMath xmlns:m="http://schemas.openxmlformats.org/officeDocument/2006/math">
                    <m:r>
                      <a:rPr lang="en-GB" sz="24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) is the probability of the coin </a:t>
                </a:r>
                <a:r>
                  <a:rPr lang="en-GB" b="1" i="1" dirty="0"/>
                  <a:t>not landing on heads</a:t>
                </a:r>
                <a:r>
                  <a:rPr lang="en-GB" dirty="0"/>
                  <a:t> </a:t>
                </a:r>
              </a:p>
              <a:p>
                <a:pPr lvl="1"/>
                <a:r>
                  <a:rPr lang="en-GB" dirty="0"/>
                  <a:t>By default this is the probability of it landing on tails</a:t>
                </a:r>
              </a:p>
              <a:p>
                <a:pPr lvl="1"/>
                <a:r>
                  <a:rPr lang="en-GB" dirty="0"/>
                  <a:t>Because of this we don’t need to estimate the </a:t>
                </a:r>
                <a:r>
                  <a:rPr lang="en-GB" b="1" i="1" dirty="0"/>
                  <a:t>tails probability</a:t>
                </a:r>
                <a:r>
                  <a:rPr lang="en-GB" dirty="0"/>
                  <a:t>, just the heads probability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49D7BB4-0506-41A9-9EB0-D967668262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7927" y="4017818"/>
                <a:ext cx="11582400" cy="2576945"/>
              </a:xfrm>
              <a:blipFill>
                <a:blip r:embed="rId2"/>
                <a:stretch>
                  <a:fillRect l="-842" t="-3546" b="-236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E3B8D9F4-587A-4AA6-BC53-00EFDBC8D125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5" name="Picture 4" descr="A close - up of a coin&#10;&#10;Description automatically generated with medium confidence">
            <a:extLst>
              <a:ext uri="{FF2B5EF4-FFF2-40B4-BE49-F238E27FC236}">
                <a16:creationId xmlns:a16="http://schemas.microsoft.com/office/drawing/2014/main" id="{AE255D1F-88C5-48A6-BA47-B7DC3232EA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769" y="1349018"/>
            <a:ext cx="2349303" cy="2349303"/>
          </a:xfrm>
          <a:prstGeom prst="rect">
            <a:avLst/>
          </a:prstGeom>
        </p:spPr>
      </p:pic>
      <p:pic>
        <p:nvPicPr>
          <p:cNvPr id="6" name="Picture 5" descr="A silver coin with a picture of an elephant on it&#10;&#10;Description automatically generated with medium confidence">
            <a:extLst>
              <a:ext uri="{FF2B5EF4-FFF2-40B4-BE49-F238E27FC236}">
                <a16:creationId xmlns:a16="http://schemas.microsoft.com/office/drawing/2014/main" id="{0CA17264-E75F-42FA-80FB-28DAEAFFAC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652" y="1349018"/>
            <a:ext cx="2349303" cy="234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60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06A4D-5ED3-4E61-A577-87B8B529A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Generic types of CMR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43A81B-EC10-40CE-9088-C423A20A2D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b="1" i="1" dirty="0">
                    <a:solidFill>
                      <a:srgbClr val="7030A0"/>
                    </a:solidFill>
                  </a:rPr>
                  <a:t>“o” </a:t>
                </a:r>
                <a:r>
                  <a:rPr lang="en-GB" dirty="0"/>
                  <a:t>where all individuals have the same capture probability (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b="1" i="1" dirty="0">
                    <a:solidFill>
                      <a:srgbClr val="7030A0"/>
                    </a:solidFill>
                  </a:rPr>
                  <a:t>“t” </a:t>
                </a:r>
                <a:r>
                  <a:rPr lang="en-GB" dirty="0"/>
                  <a:t>where capture probability varies over time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b="1" i="1" dirty="0">
                    <a:solidFill>
                      <a:srgbClr val="7030A0"/>
                    </a:solidFill>
                  </a:rPr>
                  <a:t>“h” </a:t>
                </a:r>
                <a:r>
                  <a:rPr lang="en-GB" dirty="0"/>
                  <a:t>where you model heterogeneity in capture probabilities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b="1" i="1" dirty="0">
                    <a:solidFill>
                      <a:srgbClr val="7030A0"/>
                    </a:solidFill>
                  </a:rPr>
                  <a:t>“b”</a:t>
                </a:r>
                <a:r>
                  <a:rPr lang="en-GB" dirty="0"/>
                  <a:t> where behavioural responses of animals affect capture probability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43A81B-EC10-40CE-9088-C423A20A2D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122678CC-03DD-40B7-88C7-EC37D9989E6B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94407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3989-31C7-45E6-874E-264AA587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Equal capture model (or M</a:t>
            </a:r>
            <a:r>
              <a:rPr lang="en-GB" baseline="-25000" dirty="0"/>
              <a:t>o</a:t>
            </a:r>
            <a:r>
              <a:rPr lang="en-GB" dirty="0"/>
              <a:t>)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616ED7C-AD1E-4999-B076-0269959AA5AC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BFBC6C4F-8F94-47E6-A846-2442C4F1A07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62320799"/>
                  </p:ext>
                </p:extLst>
              </p:nvPr>
            </p:nvGraphicFramePr>
            <p:xfrm>
              <a:off x="294440" y="3103070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marL="83127" marR="83127"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BFBC6C4F-8F94-47E6-A846-2442C4F1A07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62320799"/>
                  </p:ext>
                </p:extLst>
              </p:nvPr>
            </p:nvGraphicFramePr>
            <p:xfrm>
              <a:off x="294440" y="3103070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marL="83127" marR="83127"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489904" t="-109211" r="-326923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504938" t="-109211" r="-179835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590361" t="-109211" r="-75502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924194" t="-109211" r="-1075" b="-127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489904" t="-212000" r="-326923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04938" t="-212000" r="-179835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90361" t="-212000" r="-75502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24194" t="-212000" r="-1075" b="-29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7" y="1255486"/>
                <a:ext cx="10515600" cy="2324054"/>
              </a:xfrm>
            </p:spPr>
            <p:txBody>
              <a:bodyPr/>
              <a:lstStyle/>
              <a:p>
                <a:r>
                  <a:rPr lang="en-GB" dirty="0"/>
                  <a:t>Extends on Lincoln-Peterson model</a:t>
                </a:r>
              </a:p>
              <a:p>
                <a:r>
                  <a:rPr lang="en-GB" dirty="0"/>
                  <a:t>Except, we now directly estimate parameters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sz="18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= the capture probability, which is the same for all individuals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/>
                  <a:t> = the number of individuals we never encountered (more later)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7" y="1255486"/>
                <a:ext cx="10515600" cy="2324054"/>
              </a:xfrm>
              <a:blipFill>
                <a:blip r:embed="rId3"/>
                <a:stretch>
                  <a:fillRect l="-986" t="-44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A close - up of a coin&#10;&#10;Description automatically generated with medium confidence">
            <a:extLst>
              <a:ext uri="{FF2B5EF4-FFF2-40B4-BE49-F238E27FC236}">
                <a16:creationId xmlns:a16="http://schemas.microsoft.com/office/drawing/2014/main" id="{F7A4EA34-73EE-4646-9F60-AC7A5350D6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732" y="4661555"/>
            <a:ext cx="1775933" cy="1775933"/>
          </a:xfrm>
          <a:prstGeom prst="rect">
            <a:avLst/>
          </a:prstGeom>
        </p:spPr>
      </p:pic>
      <p:pic>
        <p:nvPicPr>
          <p:cNvPr id="14" name="Picture 13" descr="A silver coin with a picture of an elephant on it&#10;&#10;Description automatically generated with medium confidence">
            <a:extLst>
              <a:ext uri="{FF2B5EF4-FFF2-40B4-BE49-F238E27FC236}">
                <a16:creationId xmlns:a16="http://schemas.microsoft.com/office/drawing/2014/main" id="{527AFDBD-C2DF-4DDD-919D-E5F5659CF9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379" y="4662955"/>
            <a:ext cx="1775933" cy="177313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C0689DB-F096-4E32-A09A-58593AB151AE}"/>
                  </a:ext>
                </a:extLst>
              </p:cNvPr>
              <p:cNvSpPr txBox="1"/>
              <p:nvPr/>
            </p:nvSpPr>
            <p:spPr>
              <a:xfrm>
                <a:off x="3135082" y="5008463"/>
                <a:ext cx="628650" cy="7694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𝑝</m:t>
                      </m:r>
                    </m:oMath>
                  </m:oMathPara>
                </a14:m>
                <a:endParaRPr lang="en-GB" sz="4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C0689DB-F096-4E32-A09A-58593AB151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5082" y="5008463"/>
                <a:ext cx="628650" cy="76944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7767800-F1FF-4C46-BB08-695852F83474}"/>
                  </a:ext>
                </a:extLst>
              </p:cNvPr>
              <p:cNvSpPr txBox="1"/>
              <p:nvPr/>
            </p:nvSpPr>
            <p:spPr>
              <a:xfrm>
                <a:off x="7458854" y="5008462"/>
                <a:ext cx="2005186" cy="7694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4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(1−</m:t>
                      </m:r>
                      <m:r>
                        <a:rPr lang="en-GB" sz="4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en-GB" sz="44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GB" sz="44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7767800-F1FF-4C46-BB08-695852F834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8854" y="5008462"/>
                <a:ext cx="2005186" cy="76944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DADDF9D9-A460-4E39-BB3A-80E11B2182FC}"/>
              </a:ext>
            </a:extLst>
          </p:cNvPr>
          <p:cNvSpPr/>
          <p:nvPr/>
        </p:nvSpPr>
        <p:spPr>
          <a:xfrm>
            <a:off x="4215384" y="3035808"/>
            <a:ext cx="7767064" cy="16271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392214A2-F4E5-4EC2-8677-37B1A09D9505}"/>
              </a:ext>
            </a:extLst>
          </p:cNvPr>
          <p:cNvSpPr/>
          <p:nvPr/>
        </p:nvSpPr>
        <p:spPr>
          <a:xfrm>
            <a:off x="3135082" y="4560012"/>
            <a:ext cx="6328958" cy="2000586"/>
          </a:xfrm>
          <a:prstGeom prst="flowChartProcess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6075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6" grpId="0"/>
      <p:bldP spid="17" grpId="0"/>
      <p:bldP spid="18" grpId="0" animBg="1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3989-31C7-45E6-874E-264AA587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Equal capture model (or M</a:t>
            </a:r>
            <a:r>
              <a:rPr lang="en-GB" baseline="-25000" dirty="0"/>
              <a:t>o</a:t>
            </a:r>
            <a:r>
              <a:rPr lang="en-GB" dirty="0"/>
              <a:t>)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616ED7C-AD1E-4999-B076-0269959AA5AC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FBC6C4F-8F94-47E6-A846-2442C4F1A0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638748"/>
              </p:ext>
            </p:extLst>
          </p:nvPr>
        </p:nvGraphicFramePr>
        <p:xfrm>
          <a:off x="294438" y="4707384"/>
          <a:ext cx="1160311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0605">
                  <a:extLst>
                    <a:ext uri="{9D8B030D-6E8A-4147-A177-3AD203B41FA5}">
                      <a16:colId xmlns:a16="http://schemas.microsoft.com/office/drawing/2014/main" val="2252460783"/>
                    </a:ext>
                  </a:extLst>
                </a:gridCol>
                <a:gridCol w="2347932">
                  <a:extLst>
                    <a:ext uri="{9D8B030D-6E8A-4147-A177-3AD203B41FA5}">
                      <a16:colId xmlns:a16="http://schemas.microsoft.com/office/drawing/2014/main" val="1760623713"/>
                    </a:ext>
                  </a:extLst>
                </a:gridCol>
                <a:gridCol w="2267992">
                  <a:extLst>
                    <a:ext uri="{9D8B030D-6E8A-4147-A177-3AD203B41FA5}">
                      <a16:colId xmlns:a16="http://schemas.microsoft.com/office/drawing/2014/main" val="1017412797"/>
                    </a:ext>
                  </a:extLst>
                </a:gridCol>
                <a:gridCol w="1261787">
                  <a:extLst>
                    <a:ext uri="{9D8B030D-6E8A-4147-A177-3AD203B41FA5}">
                      <a16:colId xmlns:a16="http://schemas.microsoft.com/office/drawing/2014/main" val="3914953709"/>
                    </a:ext>
                  </a:extLst>
                </a:gridCol>
                <a:gridCol w="1483663">
                  <a:extLst>
                    <a:ext uri="{9D8B030D-6E8A-4147-A177-3AD203B41FA5}">
                      <a16:colId xmlns:a16="http://schemas.microsoft.com/office/drawing/2014/main" val="439126773"/>
                    </a:ext>
                  </a:extLst>
                </a:gridCol>
                <a:gridCol w="1520147">
                  <a:extLst>
                    <a:ext uri="{9D8B030D-6E8A-4147-A177-3AD203B41FA5}">
                      <a16:colId xmlns:a16="http://schemas.microsoft.com/office/drawing/2014/main" val="1760433103"/>
                    </a:ext>
                  </a:extLst>
                </a:gridCol>
                <a:gridCol w="1130989">
                  <a:extLst>
                    <a:ext uri="{9D8B030D-6E8A-4147-A177-3AD203B41FA5}">
                      <a16:colId xmlns:a16="http://schemas.microsoft.com/office/drawing/2014/main" val="352815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Individual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Capture History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dirty="0">
                          <a:solidFill>
                            <a:schemeClr val="tx1"/>
                          </a:solidFill>
                        </a:rPr>
                        <a:t>Corresponds to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Probability outcome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/>
                        <a:t>Capture prob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549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Sally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1001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0.3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0.3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0.7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600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Barry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1100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0.7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0" dirty="0">
                          <a:solidFill>
                            <a:schemeClr val="tx1"/>
                          </a:solidFill>
                        </a:rPr>
                        <a:t>0.3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540925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8" y="1464816"/>
                <a:ext cx="10515600" cy="1562469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Assume we know that the capture probability (</a:t>
                </a:r>
                <a14:m>
                  <m:oMath xmlns:m="http://schemas.openxmlformats.org/officeDocument/2006/math">
                    <m:r>
                      <a:rPr lang="en-GB" sz="28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) is </a:t>
                </a:r>
                <a:r>
                  <a:rPr lang="en-GB" b="1" dirty="0">
                    <a:solidFill>
                      <a:srgbClr val="7030A0"/>
                    </a:solidFill>
                  </a:rPr>
                  <a:t>0.7</a:t>
                </a:r>
                <a:r>
                  <a:rPr lang="en-GB" dirty="0"/>
                  <a:t> (i.e., 70%)</a:t>
                </a:r>
              </a:p>
              <a:p>
                <a:pPr marL="0" indent="0">
                  <a:buNone/>
                </a:pPr>
                <a:r>
                  <a:rPr lang="en-GB" dirty="0"/>
                  <a:t>What would our probability outcome be?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BFA404F-A262-4978-80B1-6B7CEE0EDD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8" y="1464816"/>
                <a:ext cx="10515600" cy="1562469"/>
              </a:xfrm>
              <a:blipFill>
                <a:blip r:embed="rId2"/>
                <a:stretch>
                  <a:fillRect l="-1159" t="-622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F6F54723-A957-4FC7-959D-DD90F8FDA49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00912798"/>
                  </p:ext>
                </p:extLst>
              </p:nvPr>
            </p:nvGraphicFramePr>
            <p:xfrm>
              <a:off x="294438" y="2920753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3200" b="0" i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i="1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GB" sz="2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(1-</a:t>
                          </a:r>
                          <a14:m>
                            <m:oMath xmlns:m="http://schemas.openxmlformats.org/officeDocument/2006/math">
                              <m:r>
                                <a:rPr lang="en-GB" sz="2400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F6F54723-A957-4FC7-959D-DD90F8FDA49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00912798"/>
                  </p:ext>
                </p:extLst>
              </p:nvPr>
            </p:nvGraphicFramePr>
            <p:xfrm>
              <a:off x="294438" y="2920753"/>
              <a:ext cx="11603115" cy="1371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90605">
                      <a:extLst>
                        <a:ext uri="{9D8B030D-6E8A-4147-A177-3AD203B41FA5}">
                          <a16:colId xmlns:a16="http://schemas.microsoft.com/office/drawing/2014/main" val="2252460783"/>
                        </a:ext>
                      </a:extLst>
                    </a:gridCol>
                    <a:gridCol w="2347932">
                      <a:extLst>
                        <a:ext uri="{9D8B030D-6E8A-4147-A177-3AD203B41FA5}">
                          <a16:colId xmlns:a16="http://schemas.microsoft.com/office/drawing/2014/main" val="1760623713"/>
                        </a:ext>
                      </a:extLst>
                    </a:gridCol>
                    <a:gridCol w="2267992">
                      <a:extLst>
                        <a:ext uri="{9D8B030D-6E8A-4147-A177-3AD203B41FA5}">
                          <a16:colId xmlns:a16="http://schemas.microsoft.com/office/drawing/2014/main" val="1017412797"/>
                        </a:ext>
                      </a:extLst>
                    </a:gridCol>
                    <a:gridCol w="1261787">
                      <a:extLst>
                        <a:ext uri="{9D8B030D-6E8A-4147-A177-3AD203B41FA5}">
                          <a16:colId xmlns:a16="http://schemas.microsoft.com/office/drawing/2014/main" val="3914953709"/>
                        </a:ext>
                      </a:extLst>
                    </a:gridCol>
                    <a:gridCol w="1483663">
                      <a:extLst>
                        <a:ext uri="{9D8B030D-6E8A-4147-A177-3AD203B41FA5}">
                          <a16:colId xmlns:a16="http://schemas.microsoft.com/office/drawing/2014/main" val="439126773"/>
                        </a:ext>
                      </a:extLst>
                    </a:gridCol>
                    <a:gridCol w="1520147">
                      <a:extLst>
                        <a:ext uri="{9D8B030D-6E8A-4147-A177-3AD203B41FA5}">
                          <a16:colId xmlns:a16="http://schemas.microsoft.com/office/drawing/2014/main" val="1760433103"/>
                        </a:ext>
                      </a:extLst>
                    </a:gridCol>
                    <a:gridCol w="1130989">
                      <a:extLst>
                        <a:ext uri="{9D8B030D-6E8A-4147-A177-3AD203B41FA5}">
                          <a16:colId xmlns:a16="http://schemas.microsoft.com/office/drawing/2014/main" val="352815146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Individual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Capture History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1" dirty="0">
                              <a:solidFill>
                                <a:schemeClr val="tx1"/>
                              </a:solidFill>
                            </a:rPr>
                            <a:t>Corresponds to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GB" sz="2400" dirty="0">
                              <a:solidFill>
                                <a:schemeClr val="tx1"/>
                              </a:solidFill>
                            </a:rPr>
                            <a:t>Probability outcome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r>
                            <a:rPr lang="en-GB" dirty="0"/>
                            <a:t>Capture prob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1549050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Sally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1001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489904" t="-109211" r="-326923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504938" t="-109211" r="-179835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590361" t="-109211" r="-75502" b="-127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T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924194" t="-109211" r="-1075" b="-127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360067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Barry</a:t>
                          </a:r>
                        </a:p>
                      </a:txBody>
                      <a:tcPr anchor="ctr"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1100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GB" sz="2400" b="0" dirty="0">
                              <a:solidFill>
                                <a:schemeClr val="tx1"/>
                              </a:solidFill>
                            </a:rPr>
                            <a:t>=</a:t>
                          </a: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489904" t="-212000" r="-326923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04938" t="-212000" r="-179835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90361" t="-212000" r="-75502" b="-29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924194" t="-212000" r="-1075" b="-29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8540925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7527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2520</TotalTime>
  <Words>1780</Words>
  <Application>Microsoft Office PowerPoint</Application>
  <PresentationFormat>Widescreen</PresentationFormat>
  <Paragraphs>495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Cambria Math</vt:lpstr>
      <vt:lpstr>Calibri Light</vt:lpstr>
      <vt:lpstr>Office Theme</vt:lpstr>
      <vt:lpstr>A better way to estimate population sizes</vt:lpstr>
      <vt:lpstr>A menu of options</vt:lpstr>
      <vt:lpstr>We’re still assuming a closed population</vt:lpstr>
      <vt:lpstr>Wide variety of models available to estimate N ̂ </vt:lpstr>
      <vt:lpstr>More sophisticated closed CMR models: K-samples models</vt:lpstr>
      <vt:lpstr>A brief tangent about a hustler tossing coins</vt:lpstr>
      <vt:lpstr>Generic types of CMR models</vt:lpstr>
      <vt:lpstr>Equal capture model (or Mo)</vt:lpstr>
      <vt:lpstr>Equal capture model (or Mo)</vt:lpstr>
      <vt:lpstr>Time dependent model (or Mt)</vt:lpstr>
      <vt:lpstr>Time dependent model (or Mt)</vt:lpstr>
      <vt:lpstr>Heterogeneity model (or Mh)</vt:lpstr>
      <vt:lpstr>Heterogeneity model (or Mh)</vt:lpstr>
      <vt:lpstr>Behavioural model (or Mb)</vt:lpstr>
      <vt:lpstr>Behavioural model (or Mb)</vt:lpstr>
      <vt:lpstr>After estimating p, what about N ̂ </vt:lpstr>
      <vt:lpstr>How do we go from p to N ̂</vt:lpstr>
      <vt:lpstr>Why do we need to estimate f_0?</vt:lpstr>
      <vt:lpstr>How do we estimate f_0?</vt:lpstr>
      <vt:lpstr>Ranking values by “eye”</vt:lpstr>
      <vt:lpstr>What does MLE suggest?</vt:lpstr>
      <vt:lpstr>Using MLE to estimate parameters</vt:lpstr>
      <vt:lpstr>tl;dr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better way to estimate population sizes</dc:title>
  <dc:creator>Deon Roos</dc:creator>
  <cp:lastModifiedBy>ROOS, DEON (PGR)</cp:lastModifiedBy>
  <cp:revision>56</cp:revision>
  <dcterms:created xsi:type="dcterms:W3CDTF">2020-12-30T15:13:55Z</dcterms:created>
  <dcterms:modified xsi:type="dcterms:W3CDTF">2021-10-29T16:24:32Z</dcterms:modified>
</cp:coreProperties>
</file>

<file path=docProps/thumbnail.jpeg>
</file>